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Lst>
  <p:sldSz cy="6858000" cx="9144000"/>
  <p:notesSz cx="6858000" cy="9144000"/>
  <p:embeddedFontLst>
    <p:embeddedFont>
      <p:font typeface="Roboto"/>
      <p:regular r:id="rId78"/>
      <p:bold r:id="rId79"/>
      <p:italic r:id="rId80"/>
      <p:boldItalic r:id="rId81"/>
    </p:embeddedFont>
    <p:embeddedFont>
      <p:font typeface="PT Sans Narrow"/>
      <p:regular r:id="rId82"/>
      <p:bold r:id="rId83"/>
    </p:embeddedFont>
    <p:embeddedFont>
      <p:font typeface="Open Sans"/>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OpenSans-regular.fntdata"/><Relationship Id="rId83" Type="http://schemas.openxmlformats.org/officeDocument/2006/relationships/font" Target="fonts/PTSansNarrow-bold.fntdata"/><Relationship Id="rId42" Type="http://schemas.openxmlformats.org/officeDocument/2006/relationships/slide" Target="slides/slide38.xml"/><Relationship Id="rId86" Type="http://schemas.openxmlformats.org/officeDocument/2006/relationships/font" Target="fonts/OpenSans-italic.fntdata"/><Relationship Id="rId41" Type="http://schemas.openxmlformats.org/officeDocument/2006/relationships/slide" Target="slides/slide37.xml"/><Relationship Id="rId85" Type="http://schemas.openxmlformats.org/officeDocument/2006/relationships/font" Target="fonts/OpenSans-bold.fntdata"/><Relationship Id="rId44" Type="http://schemas.openxmlformats.org/officeDocument/2006/relationships/slide" Target="slides/slide40.xml"/><Relationship Id="rId43" Type="http://schemas.openxmlformats.org/officeDocument/2006/relationships/slide" Target="slides/slide39.xml"/><Relationship Id="rId87" Type="http://schemas.openxmlformats.org/officeDocument/2006/relationships/font" Target="fonts/OpenSans-boldItalic.fntdata"/><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Roboto-italic.fntdata"/><Relationship Id="rId82" Type="http://schemas.openxmlformats.org/officeDocument/2006/relationships/font" Target="fonts/PTSansNarrow-regular.fntdata"/><Relationship Id="rId81"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font" Target="fonts/Roboto-bold.fntdata"/><Relationship Id="rId34" Type="http://schemas.openxmlformats.org/officeDocument/2006/relationships/slide" Target="slides/slide30.xml"/><Relationship Id="rId78" Type="http://schemas.openxmlformats.org/officeDocument/2006/relationships/font" Target="fonts/Roboto-regular.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1680d12555_1_78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680d12555_1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16816cc0c9_2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6816cc0c9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249ef38120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49ef3812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249ef38120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49ef3812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249ef38120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49ef3812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168eac313a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68eac313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168eac313a_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68eac313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16816cc0c9_2_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6816cc0c9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1680d12555_1_8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680d12555_1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16816cc0c9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6816cc0c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1680d12555_1_80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680d12555_1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169e4587e2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69e4587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169e4587e2_0_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69e4587e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169e4587e2_0_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69e4587e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169e4587e2_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69e4587e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169e4587e2_0_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69e4587e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169e4587e2_0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69e4587e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16c1791be2_0_3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6c1791be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169eee0943_1_2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69eee094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169eee0943_1_2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69eee094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23c40232f4_1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3c40232f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249ef38120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49ef381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23c40232f4_1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3c40232f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169eee0943_1_2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69eee094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169eee0943_1_3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69eee0943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169eee0943_1_3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69eee0943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23c40232f4_1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3c40232f4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23c40232f4_1_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3c40232f4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23c40232f4_1_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3c40232f4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23c40232f4_1_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3c40232f4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169eee0943_1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69eee0943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23c40232f4_1_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3c40232f4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16816cc0c9_2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6816cc0c9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169eee0943_1_4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69eee0943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169eee0943_1_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69eee0943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23c40232f4_1_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3c40232f4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16c179191d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6c17919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23c40232f4_1_1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3c40232f4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169eee0943_1_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69eee0943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23c40232f4_1_1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3c40232f4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23c40232f4_1_1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3c40232f4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16c179191d_0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6c179191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23c40232f4_1_1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3c40232f4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1680d12555_0_13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680d1255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23c40232f4_1_1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3c40232f4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2495de2e8a_1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495de2e8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169eee0943_1_5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69eee0943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16c1791be2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6c1791be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169eee0943_1_5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69eee0943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169f176c77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69f176c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16c1791be2_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6c1791be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3be1351f9c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be1351f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23c40232f4_1_1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3c40232f4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1680d12555_1_37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680d12555_1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16816cc0c9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6816cc0c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249ef38120_0_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49ef3812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249ef38120_0_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49ef3812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249ef38120_0_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49ef3812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249ef38120_0_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49ef3812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249ef38120_0_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49ef3812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249ef38120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49ef3812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249ef38120_0_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49ef3812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249ef38120_0_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49ef3812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249f1b248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49f1b24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249f1b2481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49f1b248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16816cc0c9_1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6816cc0c9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249f1b2481_0_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49f1b248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1f98ffd07c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f98ffd0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3be1351f9c_0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be1351f9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23c40232f4_1_1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3c40232f4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16816cc0c9_1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6816cc0c9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1684fc954c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684fc954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4235850"/>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421100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362666"/>
            <a:ext cx="7136668" cy="203195"/>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5292001"/>
            <a:ext cx="7136668" cy="203195"/>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2335685"/>
            <a:ext cx="7136700" cy="13632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3800052"/>
            <a:ext cx="48705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739800"/>
            <a:ext cx="8520600" cy="205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3994200"/>
            <a:ext cx="8520600" cy="1428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3429200"/>
            <a:ext cx="9144000" cy="3428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1086400"/>
            <a:ext cx="8571300" cy="125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6727600"/>
            <a:ext cx="9144000" cy="13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688233"/>
            <a:ext cx="3999900" cy="4403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688233"/>
            <a:ext cx="3999900" cy="4403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701800"/>
            <a:ext cx="5613600" cy="5454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6858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59940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386233"/>
            <a:ext cx="4045200" cy="2234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36358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965600"/>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5640967"/>
            <a:ext cx="5998800" cy="7983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688433"/>
            <a:ext cx="8520600" cy="4403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newagepublishers.com/samplechapter/000964.pdf" TargetMode="External"/><Relationship Id="rId4" Type="http://schemas.openxmlformats.org/officeDocument/2006/relationships/hyperlink" Target="http://www.biologydiscussion.com/ecosystem/ecosystem-its-structure-and-functions-with-diagram/6666" TargetMode="External"/><Relationship Id="rId5" Type="http://schemas.openxmlformats.org/officeDocument/2006/relationships/hyperlink" Target="http://www.biologydiscussion.com/ecosystem/ecosystem-its-structure-and-functions-with-diagram/6666"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www.youtube.com/watch?v=NHetWkxhpAg" TargetMode="External"/><Relationship Id="rId4" Type="http://schemas.openxmlformats.org/officeDocument/2006/relationships/image" Target="../media/image12.jpg"/><Relationship Id="rId5" Type="http://schemas.openxmlformats.org/officeDocument/2006/relationships/hyperlink" Target="https://www.youtube.com/watch?v=NHetWkxhpAg" TargetMode="External"/><Relationship Id="rId6" Type="http://schemas.openxmlformats.org/officeDocument/2006/relationships/hyperlink" Target="https://www.youtube.com/watch?v=NHetWkxhpA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eschooltoday.com/ecosystems/levels-of-organisation-in-an-ecosystem.html" TargetMode="External"/><Relationship Id="rId4" Type="http://schemas.openxmlformats.org/officeDocument/2006/relationships/hyperlink" Target="http://eschooltoday.com/ecosystems/levels-of-organisation-in-an-ecosystem.html" TargetMode="External"/><Relationship Id="rId5" Type="http://schemas.openxmlformats.org/officeDocument/2006/relationships/hyperlink" Target="http://eschooltoday.com/ecosystems/levels-of-organisation-in-an-ecosystem.html" TargetMode="External"/><Relationship Id="rId6" Type="http://schemas.openxmlformats.org/officeDocument/2006/relationships/hyperlink" Target="http://eschooltoday.com/ecosystems/levels-of-organisation-in-an-ecosystem.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eschooltoday.com/ecosystems/levels-of-organisation-in-an-ecosystem.html" TargetMode="External"/><Relationship Id="rId4" Type="http://schemas.openxmlformats.org/officeDocument/2006/relationships/hyperlink" Target="http://eschooltoday.com/ecosystems/levels-of-organisation-in-an-ecosystem.html" TargetMode="External"/><Relationship Id="rId5" Type="http://schemas.openxmlformats.org/officeDocument/2006/relationships/hyperlink" Target="http://eschooltoday.com/ecosystems/levels-of-organisation-in-an-ecosystem.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blog.udemy.com/types-of-ecosystems/" TargetMode="External"/><Relationship Id="rId4" Type="http://schemas.openxmlformats.org/officeDocument/2006/relationships/hyperlink" Target="https://blog.udemy.com/types-of-ecosystems/" TargetMode="External"/><Relationship Id="rId5" Type="http://schemas.openxmlformats.org/officeDocument/2006/relationships/hyperlink" Target="https://blog.udemy.com/types-of-ecosystem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en.wikipedia.org/wiki/Ecosystem" TargetMode="External"/><Relationship Id="rId4" Type="http://schemas.openxmlformats.org/officeDocument/2006/relationships/hyperlink" Target="http://www.tutorvista.com/content/biology/biology-i/environment/functions-ecosystem.php"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hyperlink" Target="https://upload.wikimedia.org/wikipedia/commons/thumb/3/3a/Ecological_Pyramid.svg/2000px-Ecological_Pyramid.svg.png" TargetMode="External"/><Relationship Id="rId6" Type="http://schemas.openxmlformats.org/officeDocument/2006/relationships/hyperlink" Target="https://encrypted-tbn1.gstatic.com/images?q=tbn:ANd9GcRzjOz_0Z0hjtz-ioqM43GrS3M9qDzOnXmtwQPp0BA6TFDfDpFC7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1" Type="http://schemas.openxmlformats.org/officeDocument/2006/relationships/hyperlink" Target="https://youtu.be/09_sWPxQymA" TargetMode="External"/><Relationship Id="rId10" Type="http://schemas.openxmlformats.org/officeDocument/2006/relationships/hyperlink" Target="https://youtu.be/a7B39MLVeIc" TargetMode="External"/><Relationship Id="rId13" Type="http://schemas.openxmlformats.org/officeDocument/2006/relationships/hyperlink" Target="https://youtu.be/dJazhP4cnR8" TargetMode="External"/><Relationship Id="rId12" Type="http://schemas.openxmlformats.org/officeDocument/2006/relationships/hyperlink" Target="https://youtu.be/dJazhP4cnR8" TargetMode="External"/><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www.youtube.com/watch?v=dJazhP4cnR8" TargetMode="External"/><Relationship Id="rId4" Type="http://schemas.openxmlformats.org/officeDocument/2006/relationships/image" Target="../media/image2.jpg"/><Relationship Id="rId9" Type="http://schemas.openxmlformats.org/officeDocument/2006/relationships/hyperlink" Target="https://youtu.be/a7B39MLVeIc" TargetMode="External"/><Relationship Id="rId15" Type="http://schemas.openxmlformats.org/officeDocument/2006/relationships/hyperlink" Target="https://youtu.be/a7B39MLVeIc" TargetMode="External"/><Relationship Id="rId14" Type="http://schemas.openxmlformats.org/officeDocument/2006/relationships/hyperlink" Target="https://youtu.be/09_sWPxQymA" TargetMode="External"/><Relationship Id="rId5" Type="http://schemas.openxmlformats.org/officeDocument/2006/relationships/hyperlink" Target="http://www.youtube.com/watch?v=09_sWPxQymA" TargetMode="External"/><Relationship Id="rId6" Type="http://schemas.openxmlformats.org/officeDocument/2006/relationships/image" Target="../media/image27.jpg"/><Relationship Id="rId7" Type="http://schemas.openxmlformats.org/officeDocument/2006/relationships/hyperlink" Target="http://www.youtube.com/watch?v=a7B39MLVeIc" TargetMode="External"/><Relationship Id="rId8" Type="http://schemas.openxmlformats.org/officeDocument/2006/relationships/image" Target="../media/image2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en.wikipedia.org/wiki/Digital_object_identifier" TargetMode="External"/><Relationship Id="rId4" Type="http://schemas.openxmlformats.org/officeDocument/2006/relationships/hyperlink" Target="http://dx.doi.org/10.1038/35041545" TargetMode="External"/><Relationship Id="rId5" Type="http://schemas.openxmlformats.org/officeDocument/2006/relationships/hyperlink" Target="http://en.wikipedia.org/wiki/PubMed_Identifier" TargetMode="External"/><Relationship Id="rId6" Type="http://schemas.openxmlformats.org/officeDocument/2006/relationships/hyperlink" Target="http://www.ncbi.nlm.nih.gov/pubmed/1108996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hyperlink" Target="http://www.youtube.com/watch?v=UuGrBhK2c7U" TargetMode="External"/><Relationship Id="rId5" Type="http://schemas.openxmlformats.org/officeDocument/2006/relationships/image" Target="../media/image23.jpg"/><Relationship Id="rId6" Type="http://schemas.openxmlformats.org/officeDocument/2006/relationships/hyperlink" Target="https://www.youtube.com/watch?v=UuGrBhK2c7U"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bhenvis.nic.in/ecology_ecosystem.html" TargetMode="External"/><Relationship Id="rId4" Type="http://schemas.openxmlformats.org/officeDocument/2006/relationships/hyperlink" Target="http://www.aboutbioscience.org/topics/ecology" TargetMode="External"/><Relationship Id="rId5" Type="http://schemas.openxmlformats.org/officeDocument/2006/relationships/hyperlink" Target="http://www.aboutbioscience.org/topics/ecology" TargetMode="External"/><Relationship Id="rId6" Type="http://schemas.openxmlformats.org/officeDocument/2006/relationships/hyperlink" Target="http://www.newagepublishers.com/samplechapter/000964.pdf"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www.youtube.com/watch?v=6LAT1gLMPu4" TargetMode="External"/><Relationship Id="rId4" Type="http://schemas.openxmlformats.org/officeDocument/2006/relationships/image" Target="../media/image24.jpg"/><Relationship Id="rId5" Type="http://schemas.openxmlformats.org/officeDocument/2006/relationships/hyperlink" Target="https://youtu.be/6LAT1gLMPu4"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www.youtube.com/watch?v=44yiTg7cOVI" TargetMode="External"/><Relationship Id="rId4" Type="http://schemas.openxmlformats.org/officeDocument/2006/relationships/hyperlink" Target="https://youtu.be/GIFRg2skuDI" TargetMode="External"/><Relationship Id="rId5" Type="http://schemas.openxmlformats.org/officeDocument/2006/relationships/hyperlink" Target="http://www.youtube.com/watch?v=44yiTg7cOVI" TargetMode="External"/><Relationship Id="rId6" Type="http://schemas.openxmlformats.org/officeDocument/2006/relationships/image" Target="../media/image3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1" Type="http://schemas.openxmlformats.org/officeDocument/2006/relationships/hyperlink" Target="https://www.youtube.com/channel/UCKkjO_9_LjiCH2ygcjHrgcA" TargetMode="External"/><Relationship Id="rId10" Type="http://schemas.openxmlformats.org/officeDocument/2006/relationships/hyperlink" Target="https://youtu.be/WyqCQq6SZKQ" TargetMode="External"/><Relationship Id="rId13" Type="http://schemas.openxmlformats.org/officeDocument/2006/relationships/hyperlink" Target="https://youtu.be/KFViSog6ZJw" TargetMode="External"/><Relationship Id="rId12" Type="http://schemas.openxmlformats.org/officeDocument/2006/relationships/hyperlink" Target="https://youtu.be/5WECs5-jNlc" TargetMode="External"/><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www.youtube.com/watch?v=KFViSog6ZJw" TargetMode="External"/><Relationship Id="rId4" Type="http://schemas.openxmlformats.org/officeDocument/2006/relationships/image" Target="../media/image38.jpg"/><Relationship Id="rId9" Type="http://schemas.openxmlformats.org/officeDocument/2006/relationships/hyperlink" Target="https://youtu.be/KFViSog6ZJw" TargetMode="External"/><Relationship Id="rId15" Type="http://schemas.openxmlformats.org/officeDocument/2006/relationships/image" Target="../media/image39.jpg"/><Relationship Id="rId14" Type="http://schemas.openxmlformats.org/officeDocument/2006/relationships/hyperlink" Target="http://www.youtube.com/watch?v=5WECs5-jNlc" TargetMode="External"/><Relationship Id="rId16" Type="http://schemas.openxmlformats.org/officeDocument/2006/relationships/hyperlink" Target="https://youtu.be/5WECs5-jNlc" TargetMode="External"/><Relationship Id="rId5" Type="http://schemas.openxmlformats.org/officeDocument/2006/relationships/hyperlink" Target="http://www.youtube.com/watch?v=WyqCQq6SZKQ" TargetMode="External"/><Relationship Id="rId6" Type="http://schemas.openxmlformats.org/officeDocument/2006/relationships/image" Target="../media/image36.jpg"/><Relationship Id="rId7" Type="http://schemas.openxmlformats.org/officeDocument/2006/relationships/hyperlink" Target="https://youtu.be/WyqCQq6SZKQ" TargetMode="External"/><Relationship Id="rId8" Type="http://schemas.openxmlformats.org/officeDocument/2006/relationships/hyperlink" Target="https://www.youtube.com/channel/UCEik-U3T6u6JA0XiHLbNbO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www.cbd.int/doc/case-studies/inc/cs-inc-iucn-nc-wb-en.pdf"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0.png"/><Relationship Id="rId4" Type="http://schemas.openxmlformats.org/officeDocument/2006/relationships/hyperlink" Target="https://www.cbd.int/doc/case-studies/inc/cs-inc-iucn-nc-wb-en.pdf"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www.cbd.int/doc/case-studies/inc/cs-inc-iucn-nc-wb-en.pdf" TargetMode="Externa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cbd.int/doc/case-studies/inc/cs-inc-iucn-nc-wb-en.pdf" TargetMode="External"/><Relationship Id="rId4" Type="http://schemas.openxmlformats.org/officeDocument/2006/relationships/hyperlink" Target="https://www.cbd.int/doc/case-studies/inc/cs-inc-iucn-nc-wb-en.pdf"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www.cbd.int/doc/case-studies/inc/cs-inc-iucn-nc-wb-en.pdf"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www.cbd.int/doc/case-studies/inc/cs-inc-iucn-nc-wb-en.pdf" TargetMode="External"/><Relationship Id="rId4" Type="http://schemas.openxmlformats.org/officeDocument/2006/relationships/hyperlink" Target="https://www.cbd.int/doc/case-studies/inc/cs-inc-iucn-nc-wb-en.pdf"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enviropol.com/index.php/threats-to-ecosystems" TargetMode="External"/><Relationship Id="rId4" Type="http://schemas.openxmlformats.org/officeDocument/2006/relationships/hyperlink" Target="https://www.cbd.int/doc/case-studies/inc/cs-inc-iucn-nc-wb-en.pdf"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www.youtube.com/watch?v=GIFRg2skuDI" TargetMode="External"/><Relationship Id="rId4" Type="http://schemas.openxmlformats.org/officeDocument/2006/relationships/image" Target="../media/image44.jpg"/><Relationship Id="rId5" Type="http://schemas.openxmlformats.org/officeDocument/2006/relationships/hyperlink" Target="https://youtu.be/GIFRg2skuDI" TargetMode="External"/><Relationship Id="rId6" Type="http://schemas.openxmlformats.org/officeDocument/2006/relationships/hyperlink" Target="https://youtu.be/GIFRg2skuD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1" Type="http://schemas.openxmlformats.org/officeDocument/2006/relationships/hyperlink" Target="https://youtu.be/N9ncfAsmiSg" TargetMode="External"/><Relationship Id="rId10" Type="http://schemas.openxmlformats.org/officeDocument/2006/relationships/hyperlink" Target="https://youtu.be/IDAj5T1ST7o" TargetMode="External"/><Relationship Id="rId13" Type="http://schemas.openxmlformats.org/officeDocument/2006/relationships/hyperlink" Target="https://youtu.be/IDAj5T1ST7o" TargetMode="External"/><Relationship Id="rId12" Type="http://schemas.openxmlformats.org/officeDocument/2006/relationships/hyperlink" Target="https://youtu.be/6LkmD6B2nc" TargetMode="External"/><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youtube.com/watch?v=N9ncfAsmiSg" TargetMode="External"/><Relationship Id="rId4" Type="http://schemas.openxmlformats.org/officeDocument/2006/relationships/image" Target="../media/image6.jpg"/><Relationship Id="rId9" Type="http://schemas.openxmlformats.org/officeDocument/2006/relationships/hyperlink" Target="https://youtu.be/6LkmD6B2nc" TargetMode="External"/><Relationship Id="rId14" Type="http://schemas.openxmlformats.org/officeDocument/2006/relationships/hyperlink" Target="https://youtu.be/N9ncfAsmiSg" TargetMode="External"/><Relationship Id="rId5" Type="http://schemas.openxmlformats.org/officeDocument/2006/relationships/hyperlink" Target="http://www.youtube.com/watch?v=6LkmD6B2ncs" TargetMode="External"/><Relationship Id="rId6" Type="http://schemas.openxmlformats.org/officeDocument/2006/relationships/image" Target="../media/image11.jpg"/><Relationship Id="rId7" Type="http://schemas.openxmlformats.org/officeDocument/2006/relationships/hyperlink" Target="http://www.youtube.com/watch?v=IDAj5T1ST7o" TargetMode="External"/><Relationship Id="rId8"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2698250"/>
            <a:ext cx="7136700" cy="190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Unit - 2 Principles of Ecology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nvSpPr>
        <p:spPr>
          <a:xfrm>
            <a:off x="0" y="48225"/>
            <a:ext cx="9144000" cy="652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Ecosystem</a:t>
            </a:r>
            <a:endParaRPr sz="2800">
              <a:solidFill>
                <a:srgbClr val="000066"/>
              </a:solidFill>
            </a:endParaRPr>
          </a:p>
          <a:p>
            <a:pPr indent="0" lvl="0" marL="0" rtl="0" algn="l">
              <a:lnSpc>
                <a:spcPct val="90000"/>
              </a:lnSpc>
              <a:spcBef>
                <a:spcPts val="0"/>
              </a:spcBef>
              <a:spcAft>
                <a:spcPts val="0"/>
              </a:spcAft>
              <a:buNone/>
            </a:pPr>
            <a:r>
              <a:rPr lang="en" sz="2800">
                <a:solidFill>
                  <a:srgbClr val="000066"/>
                </a:solidFill>
              </a:rPr>
              <a:t>Ecosystem is a functional unit consisting of living and non-living components</a:t>
            </a:r>
            <a:r>
              <a:rPr b="1" baseline="30000" lang="en" sz="3100" u="sng">
                <a:solidFill>
                  <a:schemeClr val="accent5"/>
                </a:solidFill>
                <a:hlinkClick r:id="rId3"/>
              </a:rPr>
              <a:t>[ref]</a:t>
            </a:r>
            <a:r>
              <a:rPr lang="en" sz="2800">
                <a:solidFill>
                  <a:srgbClr val="000066"/>
                </a:solidFill>
              </a:rPr>
              <a:t>.</a:t>
            </a:r>
            <a:endParaRPr sz="2800">
              <a:solidFill>
                <a:srgbClr val="000066"/>
              </a:solidFill>
            </a:endParaRPr>
          </a:p>
          <a:p>
            <a:pPr indent="0" lvl="0" marL="0" rtl="0" algn="l">
              <a:lnSpc>
                <a:spcPct val="90000"/>
              </a:lnSpc>
              <a:spcBef>
                <a:spcPts val="0"/>
              </a:spcBef>
              <a:spcAft>
                <a:spcPts val="0"/>
              </a:spcAft>
              <a:buNone/>
            </a:pPr>
            <a:r>
              <a:t/>
            </a:r>
            <a:endParaRPr sz="2800">
              <a:solidFill>
                <a:srgbClr val="000066"/>
              </a:solidFill>
            </a:endParaRPr>
          </a:p>
          <a:p>
            <a:pPr indent="0" lvl="0" marL="0" rtl="0" algn="l">
              <a:lnSpc>
                <a:spcPct val="90000"/>
              </a:lnSpc>
              <a:spcBef>
                <a:spcPts val="0"/>
              </a:spcBef>
              <a:spcAft>
                <a:spcPts val="0"/>
              </a:spcAft>
              <a:buNone/>
            </a:pPr>
            <a:r>
              <a:rPr b="1" lang="en" sz="2800">
                <a:solidFill>
                  <a:srgbClr val="000066"/>
                </a:solidFill>
              </a:rPr>
              <a:t>Abiotic factors</a:t>
            </a:r>
            <a:r>
              <a:rPr b="1" baseline="30000" lang="en" sz="2800" u="sng">
                <a:solidFill>
                  <a:schemeClr val="hlink"/>
                </a:solidFill>
                <a:hlinkClick r:id="rId4"/>
              </a:rPr>
              <a:t>[ref]</a:t>
            </a:r>
            <a:r>
              <a:rPr b="1" lang="en" sz="2800">
                <a:solidFill>
                  <a:srgbClr val="000066"/>
                </a:solidFill>
              </a:rPr>
              <a:t>:</a:t>
            </a:r>
            <a:endParaRPr b="1" sz="2800">
              <a:solidFill>
                <a:srgbClr val="000066"/>
              </a:solidFill>
            </a:endParaRPr>
          </a:p>
          <a:p>
            <a:pPr indent="-406400" lvl="0" marL="457200" rtl="0" algn="l">
              <a:lnSpc>
                <a:spcPct val="90000"/>
              </a:lnSpc>
              <a:spcBef>
                <a:spcPts val="0"/>
              </a:spcBef>
              <a:spcAft>
                <a:spcPts val="0"/>
              </a:spcAft>
              <a:buClr>
                <a:srgbClr val="000066"/>
              </a:buClr>
              <a:buSzPts val="2800"/>
              <a:buChar char="-"/>
            </a:pPr>
            <a:r>
              <a:rPr lang="en" sz="2800">
                <a:solidFill>
                  <a:srgbClr val="000066"/>
                </a:solidFill>
              </a:rPr>
              <a:t>Climatic: temperature, rainfall, snow, light levels, wind, humidity</a:t>
            </a:r>
            <a:endParaRPr sz="2800">
              <a:solidFill>
                <a:srgbClr val="000066"/>
              </a:solidFill>
            </a:endParaRPr>
          </a:p>
          <a:p>
            <a:pPr indent="-406400" lvl="0" marL="457200" rtl="0" algn="l">
              <a:lnSpc>
                <a:spcPct val="90000"/>
              </a:lnSpc>
              <a:spcBef>
                <a:spcPts val="0"/>
              </a:spcBef>
              <a:spcAft>
                <a:spcPts val="0"/>
              </a:spcAft>
              <a:buClr>
                <a:srgbClr val="000066"/>
              </a:buClr>
              <a:buSzPts val="2800"/>
              <a:buChar char="-"/>
            </a:pPr>
            <a:r>
              <a:rPr lang="en" sz="2800">
                <a:solidFill>
                  <a:srgbClr val="000066"/>
                </a:solidFill>
              </a:rPr>
              <a:t>Edaphic (Soil) Factors: pH, mineral and organic matter, texture</a:t>
            </a:r>
            <a:endParaRPr sz="2800">
              <a:solidFill>
                <a:srgbClr val="000066"/>
              </a:solidFill>
            </a:endParaRPr>
          </a:p>
          <a:p>
            <a:pPr indent="0" lvl="0" marL="0" rtl="0" algn="l">
              <a:lnSpc>
                <a:spcPct val="90000"/>
              </a:lnSpc>
              <a:spcBef>
                <a:spcPts val="0"/>
              </a:spcBef>
              <a:spcAft>
                <a:spcPts val="0"/>
              </a:spcAft>
              <a:buNone/>
            </a:pPr>
            <a:r>
              <a:t/>
            </a:r>
            <a:endParaRPr sz="2800">
              <a:solidFill>
                <a:srgbClr val="000066"/>
              </a:solidFill>
            </a:endParaRPr>
          </a:p>
          <a:p>
            <a:pPr indent="0" lvl="0" marL="0" rtl="0" algn="l">
              <a:lnSpc>
                <a:spcPct val="90000"/>
              </a:lnSpc>
              <a:spcBef>
                <a:spcPts val="0"/>
              </a:spcBef>
              <a:spcAft>
                <a:spcPts val="0"/>
              </a:spcAft>
              <a:buNone/>
            </a:pPr>
            <a:r>
              <a:rPr b="1" lang="en" sz="2800">
                <a:solidFill>
                  <a:srgbClr val="000066"/>
                </a:solidFill>
              </a:rPr>
              <a:t>Biotic Factors</a:t>
            </a:r>
            <a:r>
              <a:rPr b="1" baseline="30000" lang="en" sz="2800" u="sng">
                <a:solidFill>
                  <a:schemeClr val="accent5"/>
                </a:solidFill>
                <a:hlinkClick r:id="rId5"/>
              </a:rPr>
              <a:t>[ref]</a:t>
            </a:r>
            <a:r>
              <a:rPr b="1" lang="en" sz="2800">
                <a:solidFill>
                  <a:srgbClr val="000066"/>
                </a:solidFill>
              </a:rPr>
              <a:t>:</a:t>
            </a:r>
            <a:endParaRPr b="1" sz="2800">
              <a:solidFill>
                <a:srgbClr val="000066"/>
              </a:solidFill>
            </a:endParaRPr>
          </a:p>
          <a:p>
            <a:pPr indent="-406400" lvl="0" marL="457200" rtl="0" algn="l">
              <a:lnSpc>
                <a:spcPct val="90000"/>
              </a:lnSpc>
              <a:spcBef>
                <a:spcPts val="0"/>
              </a:spcBef>
              <a:spcAft>
                <a:spcPts val="0"/>
              </a:spcAft>
              <a:buClr>
                <a:srgbClr val="000066"/>
              </a:buClr>
              <a:buSzPts val="2800"/>
              <a:buChar char="-"/>
            </a:pPr>
            <a:r>
              <a:rPr lang="en" sz="2800">
                <a:solidFill>
                  <a:srgbClr val="000066"/>
                </a:solidFill>
              </a:rPr>
              <a:t>Producers (Autotrophs): green plants; chlorophyll</a:t>
            </a:r>
            <a:endParaRPr sz="2800">
              <a:solidFill>
                <a:srgbClr val="000066"/>
              </a:solidFill>
            </a:endParaRPr>
          </a:p>
          <a:p>
            <a:pPr indent="-406400" lvl="0" marL="457200" rtl="0" algn="l">
              <a:lnSpc>
                <a:spcPct val="90000"/>
              </a:lnSpc>
              <a:spcBef>
                <a:spcPts val="0"/>
              </a:spcBef>
              <a:spcAft>
                <a:spcPts val="0"/>
              </a:spcAft>
              <a:buClr>
                <a:srgbClr val="000066"/>
              </a:buClr>
              <a:buSzPts val="2800"/>
              <a:buChar char="-"/>
            </a:pPr>
            <a:r>
              <a:rPr lang="en" sz="2800">
                <a:solidFill>
                  <a:srgbClr val="000066"/>
                </a:solidFill>
              </a:rPr>
              <a:t>Consumers (Heterotrophs) pri., sec., ter. consumers</a:t>
            </a:r>
            <a:endParaRPr sz="2800">
              <a:solidFill>
                <a:srgbClr val="000066"/>
              </a:solidFill>
            </a:endParaRPr>
          </a:p>
          <a:p>
            <a:pPr indent="-406400" lvl="0" marL="457200" rtl="0" algn="l">
              <a:lnSpc>
                <a:spcPct val="90000"/>
              </a:lnSpc>
              <a:spcBef>
                <a:spcPts val="0"/>
              </a:spcBef>
              <a:spcAft>
                <a:spcPts val="0"/>
              </a:spcAft>
              <a:buClr>
                <a:srgbClr val="000066"/>
              </a:buClr>
              <a:buSzPts val="2800"/>
              <a:buChar char="-"/>
            </a:pPr>
            <a:r>
              <a:rPr lang="en" sz="2800">
                <a:solidFill>
                  <a:srgbClr val="000066"/>
                </a:solidFill>
              </a:rPr>
              <a:t>Decomposers (Saprotrophs): Bacteria, fungi</a:t>
            </a:r>
            <a:endParaRPr sz="2800">
              <a:solidFill>
                <a:srgbClr val="00006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descr="This video covers the biotic and abiotic factors that influence most ecosystems, and introduces key vocabulary relevant to ecology." id="129" name="Google Shape;129;p23" title="Biology 01-2 Ecosystems - Biotic and Abiotic Factors">
            <a:hlinkClick r:id="rId3"/>
          </p:cNvPr>
          <p:cNvPicPr preferRelativeResize="0"/>
          <p:nvPr/>
        </p:nvPicPr>
        <p:blipFill>
          <a:blip r:embed="rId4">
            <a:alphaModFix/>
          </a:blip>
          <a:stretch>
            <a:fillRect/>
          </a:stretch>
        </p:blipFill>
        <p:spPr>
          <a:xfrm>
            <a:off x="1401125" y="155275"/>
            <a:ext cx="6476700" cy="4857525"/>
          </a:xfrm>
          <a:prstGeom prst="rect">
            <a:avLst/>
          </a:prstGeom>
          <a:noFill/>
          <a:ln>
            <a:noFill/>
          </a:ln>
        </p:spPr>
      </p:pic>
      <p:sp>
        <p:nvSpPr>
          <p:cNvPr id="130" name="Google Shape;130;p23"/>
          <p:cNvSpPr txBox="1"/>
          <p:nvPr/>
        </p:nvSpPr>
        <p:spPr>
          <a:xfrm>
            <a:off x="623525" y="4994125"/>
            <a:ext cx="8123400" cy="57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u="sng">
                <a:solidFill>
                  <a:schemeClr val="hlink"/>
                </a:solidFill>
                <a:hlinkClick r:id="rId5"/>
              </a:rPr>
              <a:t>Ecosystems: Biotic and Abiotic Factors</a:t>
            </a:r>
            <a:r>
              <a:rPr b="1" lang="en" sz="2400"/>
              <a:t> (21.35min)</a:t>
            </a:r>
            <a:endParaRPr b="1" sz="2400">
              <a:solidFill>
                <a:srgbClr val="FF0000"/>
              </a:solidFill>
            </a:endParaRPr>
          </a:p>
        </p:txBody>
      </p:sp>
      <p:sp>
        <p:nvSpPr>
          <p:cNvPr id="131" name="Google Shape;131;p23"/>
          <p:cNvSpPr txBox="1"/>
          <p:nvPr/>
        </p:nvSpPr>
        <p:spPr>
          <a:xfrm>
            <a:off x="0" y="5903075"/>
            <a:ext cx="9105600" cy="73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387E"/>
              </a:buClr>
              <a:buFont typeface="Trebuchet MS"/>
              <a:buNone/>
            </a:pPr>
            <a:r>
              <a:rPr b="0" i="0" lang="en" sz="1000" u="none" cap="none" strike="noStrike">
                <a:solidFill>
                  <a:srgbClr val="00387E"/>
                </a:solidFill>
                <a:latin typeface="Trebuchet MS"/>
                <a:ea typeface="Trebuchet MS"/>
                <a:cs typeface="Trebuchet MS"/>
                <a:sym typeface="Trebuchet MS"/>
              </a:rPr>
              <a:t>Credit: </a:t>
            </a:r>
            <a:r>
              <a:rPr lang="en" sz="1000" u="none">
                <a:solidFill>
                  <a:srgbClr val="00387E"/>
                </a:solidFill>
              </a:rPr>
              <a:t>Sam</a:t>
            </a:r>
            <a:r>
              <a:rPr lang="en" sz="1000">
                <a:solidFill>
                  <a:srgbClr val="00387E"/>
                </a:solidFill>
              </a:rPr>
              <a:t> Holloway Knowles Science Teaching Foundation, Ecosystems: Biotic and Abiotic Factors. Source: </a:t>
            </a:r>
            <a:r>
              <a:rPr lang="en" sz="1000" u="sng">
                <a:solidFill>
                  <a:schemeClr val="hlink"/>
                </a:solidFill>
                <a:hlinkClick r:id="rId6"/>
              </a:rPr>
              <a:t>https://www.youtube.com/watch?v=NHetWkxhpAg</a:t>
            </a:r>
            <a:r>
              <a:rPr lang="en" sz="1000">
                <a:solidFill>
                  <a:srgbClr val="00387E"/>
                </a:solidFill>
              </a:rPr>
              <a:t> </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4"/>
          <p:cNvSpPr txBox="1"/>
          <p:nvPr/>
        </p:nvSpPr>
        <p:spPr>
          <a:xfrm>
            <a:off x="24125" y="9325"/>
            <a:ext cx="8862900" cy="82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4000">
                <a:solidFill>
                  <a:srgbClr val="000066"/>
                </a:solidFill>
              </a:rPr>
              <a:t>Organization</a:t>
            </a:r>
            <a:r>
              <a:rPr lang="en" sz="3800"/>
              <a:t> </a:t>
            </a:r>
            <a:r>
              <a:rPr b="1" lang="en" sz="4000">
                <a:solidFill>
                  <a:srgbClr val="000066"/>
                </a:solidFill>
              </a:rPr>
              <a:t>of the Ecosystem</a:t>
            </a:r>
            <a:r>
              <a:rPr b="1" lang="en" sz="4000"/>
              <a:t> </a:t>
            </a:r>
            <a:r>
              <a:rPr lang="en" sz="2300" u="sng">
                <a:solidFill>
                  <a:schemeClr val="hlink"/>
                </a:solidFill>
                <a:hlinkClick r:id="rId3"/>
              </a:rPr>
              <a:t>ref</a:t>
            </a:r>
            <a:endParaRPr sz="2300"/>
          </a:p>
        </p:txBody>
      </p:sp>
      <p:sp>
        <p:nvSpPr>
          <p:cNvPr id="137" name="Google Shape;137;p24"/>
          <p:cNvSpPr txBox="1"/>
          <p:nvPr/>
        </p:nvSpPr>
        <p:spPr>
          <a:xfrm>
            <a:off x="98675" y="707175"/>
            <a:ext cx="8946600" cy="585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600"/>
              </a:spcBef>
              <a:spcAft>
                <a:spcPts val="0"/>
              </a:spcAft>
              <a:buNone/>
            </a:pPr>
            <a:r>
              <a:rPr b="1" lang="en" sz="2800">
                <a:solidFill>
                  <a:srgbClr val="000066"/>
                </a:solidFill>
              </a:rPr>
              <a:t>Individual, Species, Organism:</a:t>
            </a:r>
            <a:r>
              <a:rPr lang="en" sz="2800">
                <a:solidFill>
                  <a:srgbClr val="000066"/>
                </a:solidFill>
              </a:rPr>
              <a:t> An individual living thing, genetically similar enough to breed and produce live, fertile offspring in nature </a:t>
            </a:r>
            <a:r>
              <a:rPr lang="en" sz="2300" u="sng">
                <a:solidFill>
                  <a:schemeClr val="accent5"/>
                </a:solidFill>
                <a:hlinkClick r:id="rId4"/>
              </a:rPr>
              <a:t>ref</a:t>
            </a:r>
            <a:endParaRPr sz="2800">
              <a:solidFill>
                <a:srgbClr val="000066"/>
              </a:solidFill>
            </a:endParaRPr>
          </a:p>
          <a:p>
            <a:pPr indent="0" lvl="0" marL="0" rtl="0" algn="l">
              <a:lnSpc>
                <a:spcPct val="200000"/>
              </a:lnSpc>
              <a:spcBef>
                <a:spcPts val="600"/>
              </a:spcBef>
              <a:spcAft>
                <a:spcPts val="0"/>
              </a:spcAft>
              <a:buNone/>
            </a:pPr>
            <a:r>
              <a:rPr b="1" lang="en" sz="2800">
                <a:solidFill>
                  <a:srgbClr val="000066"/>
                </a:solidFill>
              </a:rPr>
              <a:t>Population:</a:t>
            </a:r>
            <a:r>
              <a:rPr lang="en" sz="2800">
                <a:solidFill>
                  <a:srgbClr val="000066"/>
                </a:solidFill>
              </a:rPr>
              <a:t> All members of a individual that live in the same area at the same time </a:t>
            </a:r>
            <a:r>
              <a:rPr lang="en" sz="2300" u="sng">
                <a:solidFill>
                  <a:schemeClr val="accent5"/>
                </a:solidFill>
                <a:hlinkClick r:id="rId5"/>
              </a:rPr>
              <a:t>ref</a:t>
            </a:r>
            <a:endParaRPr sz="2800">
              <a:solidFill>
                <a:srgbClr val="000066"/>
              </a:solidFill>
            </a:endParaRPr>
          </a:p>
          <a:p>
            <a:pPr indent="0" lvl="0" marL="0" rtl="0" algn="l">
              <a:lnSpc>
                <a:spcPct val="200000"/>
              </a:lnSpc>
              <a:spcBef>
                <a:spcPts val="600"/>
              </a:spcBef>
              <a:spcAft>
                <a:spcPts val="0"/>
              </a:spcAft>
              <a:buNone/>
            </a:pPr>
            <a:r>
              <a:rPr b="1" lang="en" sz="2800">
                <a:solidFill>
                  <a:srgbClr val="000066"/>
                </a:solidFill>
              </a:rPr>
              <a:t>Biological Community:</a:t>
            </a:r>
            <a:r>
              <a:rPr lang="en" sz="2800">
                <a:solidFill>
                  <a:srgbClr val="000066"/>
                </a:solidFill>
              </a:rPr>
              <a:t> All populations living and interacting in an area </a:t>
            </a:r>
            <a:r>
              <a:rPr lang="en" sz="2300" u="sng">
                <a:solidFill>
                  <a:schemeClr val="accent5"/>
                </a:solidFill>
                <a:hlinkClick r:id="rId6"/>
              </a:rPr>
              <a:t>ref</a:t>
            </a:r>
            <a:endParaRPr sz="2800">
              <a:solidFill>
                <a:srgbClr val="000066"/>
              </a:solidFill>
            </a:endParaRPr>
          </a:p>
          <a:p>
            <a:pPr indent="0" lvl="0" marL="0" rtl="0" algn="l">
              <a:lnSpc>
                <a:spcPct val="200000"/>
              </a:lnSpc>
              <a:spcBef>
                <a:spcPts val="600"/>
              </a:spcBef>
              <a:spcAft>
                <a:spcPts val="0"/>
              </a:spcAft>
              <a:buNone/>
            </a:pPr>
            <a:r>
              <a:t/>
            </a:r>
            <a:endParaRPr sz="2800">
              <a:solidFill>
                <a:srgbClr val="00006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5"/>
          <p:cNvSpPr txBox="1"/>
          <p:nvPr/>
        </p:nvSpPr>
        <p:spPr>
          <a:xfrm>
            <a:off x="0" y="527375"/>
            <a:ext cx="9144000" cy="5928300"/>
          </a:xfrm>
          <a:prstGeom prst="rect">
            <a:avLst/>
          </a:prstGeom>
          <a:noFill/>
          <a:ln>
            <a:noFill/>
          </a:ln>
        </p:spPr>
        <p:txBody>
          <a:bodyPr anchorCtr="0" anchor="ctr" bIns="91425" lIns="91425" spcFirstLastPara="1" rIns="91425" wrap="square" tIns="91425">
            <a:noAutofit/>
          </a:bodyPr>
          <a:lstStyle/>
          <a:p>
            <a:pPr indent="0" lvl="0" marL="0" rtl="0" algn="l">
              <a:lnSpc>
                <a:spcPct val="200000"/>
              </a:lnSpc>
              <a:spcBef>
                <a:spcPts val="600"/>
              </a:spcBef>
              <a:spcAft>
                <a:spcPts val="0"/>
              </a:spcAft>
              <a:buNone/>
            </a:pPr>
            <a:r>
              <a:rPr b="1" lang="en" sz="2800">
                <a:solidFill>
                  <a:srgbClr val="000066"/>
                </a:solidFill>
              </a:rPr>
              <a:t>Ecosystem: </a:t>
            </a:r>
            <a:r>
              <a:rPr lang="en" sz="2600">
                <a:solidFill>
                  <a:srgbClr val="000066"/>
                </a:solidFill>
              </a:rPr>
              <a:t>A biological community and its physical environment </a:t>
            </a:r>
            <a:r>
              <a:rPr lang="en" sz="2300" u="sng">
                <a:solidFill>
                  <a:schemeClr val="accent5"/>
                </a:solidFill>
                <a:hlinkClick r:id="rId3"/>
              </a:rPr>
              <a:t>ref</a:t>
            </a:r>
            <a:endParaRPr b="1" sz="2800">
              <a:solidFill>
                <a:srgbClr val="000066"/>
              </a:solidFill>
            </a:endParaRPr>
          </a:p>
          <a:p>
            <a:pPr indent="0" lvl="0" marL="0" rtl="0" algn="l">
              <a:lnSpc>
                <a:spcPct val="200000"/>
              </a:lnSpc>
              <a:spcBef>
                <a:spcPts val="600"/>
              </a:spcBef>
              <a:spcAft>
                <a:spcPts val="0"/>
              </a:spcAft>
              <a:buNone/>
            </a:pPr>
            <a:r>
              <a:rPr b="1" lang="en" sz="2800">
                <a:solidFill>
                  <a:srgbClr val="000066"/>
                </a:solidFill>
              </a:rPr>
              <a:t>Biome:</a:t>
            </a:r>
            <a:r>
              <a:rPr lang="en" sz="2800">
                <a:solidFill>
                  <a:srgbClr val="000066"/>
                </a:solidFill>
              </a:rPr>
              <a:t> is a set of ecosystems sharing similar characteristics with their abiotic factors adapted to their environments </a:t>
            </a:r>
            <a:r>
              <a:rPr lang="en" sz="2300" u="sng">
                <a:solidFill>
                  <a:schemeClr val="accent5"/>
                </a:solidFill>
                <a:hlinkClick r:id="rId4"/>
              </a:rPr>
              <a:t>ref</a:t>
            </a:r>
            <a:endParaRPr sz="2800">
              <a:solidFill>
                <a:srgbClr val="000066"/>
              </a:solidFill>
            </a:endParaRPr>
          </a:p>
          <a:p>
            <a:pPr indent="0" lvl="0" marL="0" rtl="0" algn="l">
              <a:lnSpc>
                <a:spcPct val="200000"/>
              </a:lnSpc>
              <a:spcBef>
                <a:spcPts val="600"/>
              </a:spcBef>
              <a:spcAft>
                <a:spcPts val="0"/>
              </a:spcAft>
              <a:buNone/>
            </a:pPr>
            <a:r>
              <a:rPr b="1" lang="en" sz="2800">
                <a:solidFill>
                  <a:srgbClr val="000066"/>
                </a:solidFill>
              </a:rPr>
              <a:t>Biosphere:</a:t>
            </a:r>
            <a:r>
              <a:rPr lang="en" sz="2800">
                <a:solidFill>
                  <a:srgbClr val="000066"/>
                </a:solidFill>
              </a:rPr>
              <a:t> </a:t>
            </a:r>
            <a:r>
              <a:rPr lang="en" sz="2800">
                <a:solidFill>
                  <a:srgbClr val="000066"/>
                </a:solidFill>
              </a:rPr>
              <a:t>A biosphere is the sum of all the ecosystems established on planet Earth. It is the living (and decaying) component of the earth system </a:t>
            </a:r>
            <a:r>
              <a:rPr lang="en" sz="2300" u="sng">
                <a:solidFill>
                  <a:schemeClr val="accent5"/>
                </a:solidFill>
                <a:hlinkClick r:id="rId5"/>
              </a:rPr>
              <a:t>ref</a:t>
            </a:r>
            <a:endParaRPr sz="2800">
              <a:solidFill>
                <a:srgbClr val="00006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6"/>
          <p:cNvSpPr txBox="1"/>
          <p:nvPr/>
        </p:nvSpPr>
        <p:spPr>
          <a:xfrm>
            <a:off x="0" y="641400"/>
            <a:ext cx="9028800" cy="60357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2700">
                <a:solidFill>
                  <a:srgbClr val="000066"/>
                </a:solidFill>
              </a:rPr>
              <a:t>Natural, Artificial</a:t>
            </a:r>
            <a:endParaRPr b="1" sz="2700">
              <a:solidFill>
                <a:srgbClr val="000066"/>
              </a:solidFill>
            </a:endParaRPr>
          </a:p>
          <a:p>
            <a:pPr indent="0" lvl="0" marL="0" rtl="0" algn="l">
              <a:lnSpc>
                <a:spcPct val="150000"/>
              </a:lnSpc>
              <a:spcBef>
                <a:spcPts val="0"/>
              </a:spcBef>
              <a:spcAft>
                <a:spcPts val="0"/>
              </a:spcAft>
              <a:buNone/>
            </a:pPr>
            <a:r>
              <a:rPr b="1" lang="en" sz="2700">
                <a:solidFill>
                  <a:srgbClr val="000066"/>
                </a:solidFill>
              </a:rPr>
              <a:t>Aquatic Ecosystem: </a:t>
            </a:r>
            <a:r>
              <a:rPr lang="en" sz="2300">
                <a:solidFill>
                  <a:srgbClr val="000066"/>
                </a:solidFill>
              </a:rPr>
              <a:t>An ecosystem which exists in a body of water is known as an aquatic ecosystem.</a:t>
            </a:r>
            <a:r>
              <a:rPr b="1" lang="en" sz="2700">
                <a:solidFill>
                  <a:srgbClr val="000066"/>
                </a:solidFill>
              </a:rPr>
              <a:t>  </a:t>
            </a:r>
            <a:r>
              <a:rPr lang="en" sz="2300">
                <a:solidFill>
                  <a:srgbClr val="000066"/>
                </a:solidFill>
              </a:rPr>
              <a:t>Majorly two types, </a:t>
            </a:r>
            <a:r>
              <a:rPr b="1" lang="en" sz="2300">
                <a:solidFill>
                  <a:srgbClr val="000066"/>
                </a:solidFill>
              </a:rPr>
              <a:t>Freshwater ecosystems </a:t>
            </a:r>
            <a:r>
              <a:rPr lang="en" sz="2300">
                <a:solidFill>
                  <a:srgbClr val="000066"/>
                </a:solidFill>
              </a:rPr>
              <a:t>and </a:t>
            </a:r>
            <a:r>
              <a:rPr b="1" lang="en" sz="2300">
                <a:solidFill>
                  <a:srgbClr val="000066"/>
                </a:solidFill>
              </a:rPr>
              <a:t>Marine ecosystems </a:t>
            </a:r>
            <a:r>
              <a:rPr lang="en" sz="2700" u="sng">
                <a:solidFill>
                  <a:schemeClr val="accent5"/>
                </a:solidFill>
                <a:hlinkClick r:id="rId3"/>
              </a:rPr>
              <a:t>ref</a:t>
            </a:r>
            <a:endParaRPr sz="2300">
              <a:solidFill>
                <a:srgbClr val="000066"/>
              </a:solidFill>
            </a:endParaRPr>
          </a:p>
          <a:p>
            <a:pPr indent="0" lvl="0" marL="0" rtl="0" algn="l">
              <a:lnSpc>
                <a:spcPct val="150000"/>
              </a:lnSpc>
              <a:spcBef>
                <a:spcPts val="0"/>
              </a:spcBef>
              <a:spcAft>
                <a:spcPts val="0"/>
              </a:spcAft>
              <a:buNone/>
            </a:pPr>
            <a:r>
              <a:t/>
            </a:r>
            <a:endParaRPr sz="2300">
              <a:solidFill>
                <a:srgbClr val="000066"/>
              </a:solidFill>
            </a:endParaRPr>
          </a:p>
          <a:p>
            <a:pPr indent="0" lvl="0" marL="0" rtl="0" algn="l">
              <a:lnSpc>
                <a:spcPct val="150000"/>
              </a:lnSpc>
              <a:spcBef>
                <a:spcPts val="0"/>
              </a:spcBef>
              <a:spcAft>
                <a:spcPts val="0"/>
              </a:spcAft>
              <a:buNone/>
            </a:pPr>
            <a:r>
              <a:rPr b="1" lang="en" sz="2700">
                <a:solidFill>
                  <a:srgbClr val="000066"/>
                </a:solidFill>
              </a:rPr>
              <a:t>Terrestrial Ecosystem: </a:t>
            </a:r>
            <a:r>
              <a:rPr lang="en" sz="2300">
                <a:solidFill>
                  <a:srgbClr val="000066"/>
                </a:solidFill>
              </a:rPr>
              <a:t>The ecosystem which is found only on landforms is known as the terrestrial ecosystem. The main types of terrestrial ecosystems are </a:t>
            </a:r>
            <a:r>
              <a:rPr b="1" lang="en" sz="2300">
                <a:solidFill>
                  <a:srgbClr val="000066"/>
                </a:solidFill>
              </a:rPr>
              <a:t>forest ecosystems, desert ecosystems, grassland ecosystems and mountain ecosystems.</a:t>
            </a:r>
            <a:r>
              <a:rPr b="1" lang="en" sz="2700">
                <a:solidFill>
                  <a:srgbClr val="000066"/>
                </a:solidFill>
              </a:rPr>
              <a:t> </a:t>
            </a:r>
            <a:r>
              <a:rPr lang="en" sz="2700" u="sng">
                <a:solidFill>
                  <a:schemeClr val="accent5"/>
                </a:solidFill>
                <a:hlinkClick r:id="rId4"/>
              </a:rPr>
              <a:t>ref</a:t>
            </a:r>
            <a:endParaRPr sz="2300">
              <a:solidFill>
                <a:srgbClr val="000066"/>
              </a:solidFill>
            </a:endParaRPr>
          </a:p>
        </p:txBody>
      </p:sp>
      <p:sp>
        <p:nvSpPr>
          <p:cNvPr id="148" name="Google Shape;148;p26"/>
          <p:cNvSpPr txBox="1"/>
          <p:nvPr/>
        </p:nvSpPr>
        <p:spPr>
          <a:xfrm>
            <a:off x="0" y="0"/>
            <a:ext cx="6266100" cy="789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4000">
                <a:solidFill>
                  <a:srgbClr val="000066"/>
                </a:solidFill>
              </a:rPr>
              <a:t>Types of Ecosystems </a:t>
            </a:r>
            <a:r>
              <a:rPr lang="en" sz="2700" u="sng">
                <a:solidFill>
                  <a:schemeClr val="hlink"/>
                </a:solidFill>
                <a:hlinkClick r:id="rId5"/>
              </a:rPr>
              <a:t>ref</a:t>
            </a:r>
            <a:endParaRPr sz="2700">
              <a:solidFill>
                <a:srgbClr val="00006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7"/>
          <p:cNvSpPr txBox="1"/>
          <p:nvPr/>
        </p:nvSpPr>
        <p:spPr>
          <a:xfrm>
            <a:off x="0" y="0"/>
            <a:ext cx="9144000" cy="102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Structure of the Ecosystem - </a:t>
            </a:r>
            <a:r>
              <a:rPr lang="en" sz="3200">
                <a:solidFill>
                  <a:srgbClr val="000066"/>
                </a:solidFill>
              </a:rPr>
              <a:t>Ecological Pyramids or Trophic Pyramids</a:t>
            </a:r>
            <a:endParaRPr/>
          </a:p>
        </p:txBody>
      </p:sp>
      <p:pic>
        <p:nvPicPr>
          <p:cNvPr id="154" name="Google Shape;154;p27"/>
          <p:cNvPicPr preferRelativeResize="0"/>
          <p:nvPr/>
        </p:nvPicPr>
        <p:blipFill>
          <a:blip r:embed="rId3">
            <a:alphaModFix/>
          </a:blip>
          <a:stretch>
            <a:fillRect/>
          </a:stretch>
        </p:blipFill>
        <p:spPr>
          <a:xfrm>
            <a:off x="1542550" y="1069650"/>
            <a:ext cx="6563224" cy="5227150"/>
          </a:xfrm>
          <a:prstGeom prst="rect">
            <a:avLst/>
          </a:prstGeom>
          <a:noFill/>
          <a:ln>
            <a:noFill/>
          </a:ln>
        </p:spPr>
      </p:pic>
      <p:sp>
        <p:nvSpPr>
          <p:cNvPr id="155" name="Google Shape;155;p27"/>
          <p:cNvSpPr txBox="1"/>
          <p:nvPr/>
        </p:nvSpPr>
        <p:spPr>
          <a:xfrm>
            <a:off x="0" y="6096000"/>
            <a:ext cx="6633900" cy="64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https://en.wikipedia.org/wiki/Food_web</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28"/>
          <p:cNvPicPr preferRelativeResize="0"/>
          <p:nvPr/>
        </p:nvPicPr>
        <p:blipFill>
          <a:blip r:embed="rId3">
            <a:alphaModFix/>
          </a:blip>
          <a:stretch>
            <a:fillRect/>
          </a:stretch>
        </p:blipFill>
        <p:spPr>
          <a:xfrm>
            <a:off x="0" y="1357070"/>
            <a:ext cx="9144000" cy="4644554"/>
          </a:xfrm>
          <a:prstGeom prst="rect">
            <a:avLst/>
          </a:prstGeom>
          <a:noFill/>
          <a:ln>
            <a:noFill/>
          </a:ln>
        </p:spPr>
      </p:pic>
      <p:sp>
        <p:nvSpPr>
          <p:cNvPr id="161" name="Google Shape;161;p28"/>
          <p:cNvSpPr txBox="1"/>
          <p:nvPr/>
        </p:nvSpPr>
        <p:spPr>
          <a:xfrm>
            <a:off x="0" y="0"/>
            <a:ext cx="9144000" cy="8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200">
                <a:solidFill>
                  <a:srgbClr val="000066"/>
                </a:solidFill>
              </a:rPr>
              <a:t>Types of Ecological Pyramids or Trophic Pyramids: </a:t>
            </a:r>
            <a:r>
              <a:rPr lang="en" sz="2600">
                <a:solidFill>
                  <a:srgbClr val="000066"/>
                </a:solidFill>
              </a:rPr>
              <a:t>Terrestrial Vs Aquatic Ecosystem</a:t>
            </a:r>
            <a:endParaRPr sz="2600"/>
          </a:p>
        </p:txBody>
      </p:sp>
      <p:sp>
        <p:nvSpPr>
          <p:cNvPr id="162" name="Google Shape;162;p28"/>
          <p:cNvSpPr txBox="1"/>
          <p:nvPr/>
        </p:nvSpPr>
        <p:spPr>
          <a:xfrm>
            <a:off x="0" y="6188425"/>
            <a:ext cx="6856500" cy="47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http://scienceaid.co.uk/biology/ecology/food.html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descr="EcologicalPyramids.jpg" id="167" name="Google Shape;167;p29"/>
          <p:cNvPicPr preferRelativeResize="0"/>
          <p:nvPr/>
        </p:nvPicPr>
        <p:blipFill>
          <a:blip r:embed="rId3">
            <a:alphaModFix/>
          </a:blip>
          <a:stretch>
            <a:fillRect/>
          </a:stretch>
        </p:blipFill>
        <p:spPr>
          <a:xfrm>
            <a:off x="-6325" y="870159"/>
            <a:ext cx="9074127" cy="5618117"/>
          </a:xfrm>
          <a:prstGeom prst="rect">
            <a:avLst/>
          </a:prstGeom>
          <a:noFill/>
          <a:ln>
            <a:noFill/>
          </a:ln>
        </p:spPr>
      </p:pic>
      <p:sp>
        <p:nvSpPr>
          <p:cNvPr id="168" name="Google Shape;168;p29"/>
          <p:cNvSpPr txBox="1"/>
          <p:nvPr/>
        </p:nvSpPr>
        <p:spPr>
          <a:xfrm>
            <a:off x="0" y="0"/>
            <a:ext cx="9144000" cy="8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200">
                <a:solidFill>
                  <a:srgbClr val="000066"/>
                </a:solidFill>
              </a:rPr>
              <a:t>Variations in </a:t>
            </a:r>
            <a:r>
              <a:rPr lang="en" sz="3200">
                <a:solidFill>
                  <a:srgbClr val="000066"/>
                </a:solidFill>
              </a:rPr>
              <a:t>Ecological Pyramid </a:t>
            </a:r>
            <a:endParaRPr sz="2600"/>
          </a:p>
        </p:txBody>
      </p:sp>
      <p:sp>
        <p:nvSpPr>
          <p:cNvPr id="169" name="Google Shape;169;p29"/>
          <p:cNvSpPr txBox="1"/>
          <p:nvPr/>
        </p:nvSpPr>
        <p:spPr>
          <a:xfrm>
            <a:off x="0" y="6320400"/>
            <a:ext cx="5061900" cy="42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https://en.wikipedia.org/wiki/Food_web</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0"/>
          <p:cNvSpPr txBox="1"/>
          <p:nvPr/>
        </p:nvSpPr>
        <p:spPr>
          <a:xfrm>
            <a:off x="0" y="76200"/>
            <a:ext cx="9064200" cy="576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Ecosystem Functions</a:t>
            </a:r>
            <a:r>
              <a:rPr b="1" baseline="30000" lang="en" sz="4000" u="sng">
                <a:solidFill>
                  <a:schemeClr val="hlink"/>
                </a:solidFill>
                <a:hlinkClick r:id="rId3"/>
              </a:rPr>
              <a:t>[ref]</a:t>
            </a:r>
            <a:r>
              <a:rPr b="1" baseline="30000" lang="en" sz="4000">
                <a:solidFill>
                  <a:srgbClr val="000066"/>
                </a:solidFill>
              </a:rPr>
              <a:t>, </a:t>
            </a:r>
            <a:r>
              <a:rPr b="1" baseline="30000" lang="en" sz="4000" u="sng">
                <a:solidFill>
                  <a:schemeClr val="hlink"/>
                </a:solidFill>
                <a:hlinkClick r:id="rId4"/>
              </a:rPr>
              <a:t>[ref]</a:t>
            </a:r>
            <a:endParaRPr b="1" baseline="30000" sz="4000">
              <a:solidFill>
                <a:srgbClr val="000066"/>
              </a:solidFill>
            </a:endParaRPr>
          </a:p>
          <a:p>
            <a:pPr indent="0" lvl="0" marL="0" rtl="0" algn="l">
              <a:spcBef>
                <a:spcPts val="0"/>
              </a:spcBef>
              <a:spcAft>
                <a:spcPts val="0"/>
              </a:spcAft>
              <a:buNone/>
            </a:pPr>
            <a:r>
              <a:t/>
            </a:r>
            <a:endParaRPr b="1" sz="2100">
              <a:solidFill>
                <a:srgbClr val="000066"/>
              </a:solidFill>
            </a:endParaRPr>
          </a:p>
          <a:p>
            <a:pPr indent="0" lvl="0" marL="0" rtl="0" algn="l">
              <a:lnSpc>
                <a:spcPct val="115000"/>
              </a:lnSpc>
              <a:spcBef>
                <a:spcPts val="0"/>
              </a:spcBef>
              <a:spcAft>
                <a:spcPts val="0"/>
              </a:spcAft>
              <a:buNone/>
            </a:pPr>
            <a:r>
              <a:rPr lang="en" sz="3200">
                <a:solidFill>
                  <a:srgbClr val="000066"/>
                </a:solidFill>
              </a:rPr>
              <a:t>Productivity - Food Production</a:t>
            </a:r>
            <a:endParaRPr sz="3200">
              <a:solidFill>
                <a:srgbClr val="000066"/>
              </a:solidFill>
            </a:endParaRPr>
          </a:p>
          <a:p>
            <a:pPr indent="0" lvl="0" marL="0" rtl="0" algn="l">
              <a:lnSpc>
                <a:spcPct val="115000"/>
              </a:lnSpc>
              <a:spcBef>
                <a:spcPts val="0"/>
              </a:spcBef>
              <a:spcAft>
                <a:spcPts val="0"/>
              </a:spcAft>
              <a:buNone/>
            </a:pPr>
            <a:r>
              <a:t/>
            </a:r>
            <a:endParaRPr sz="3200">
              <a:solidFill>
                <a:srgbClr val="000066"/>
              </a:solidFill>
            </a:endParaRPr>
          </a:p>
          <a:p>
            <a:pPr indent="0" lvl="0" marL="0" rtl="0" algn="l">
              <a:lnSpc>
                <a:spcPct val="115000"/>
              </a:lnSpc>
              <a:spcBef>
                <a:spcPts val="0"/>
              </a:spcBef>
              <a:spcAft>
                <a:spcPts val="0"/>
              </a:spcAft>
              <a:buNone/>
            </a:pPr>
            <a:r>
              <a:rPr lang="en" sz="3200">
                <a:solidFill>
                  <a:srgbClr val="000066"/>
                </a:solidFill>
              </a:rPr>
              <a:t>Energy Flow - Food Chain, Food Web</a:t>
            </a:r>
            <a:endParaRPr sz="3200">
              <a:solidFill>
                <a:srgbClr val="000066"/>
              </a:solidFill>
            </a:endParaRPr>
          </a:p>
          <a:p>
            <a:pPr indent="0" lvl="0" marL="0" rtl="0" algn="l">
              <a:lnSpc>
                <a:spcPct val="115000"/>
              </a:lnSpc>
              <a:spcBef>
                <a:spcPts val="0"/>
              </a:spcBef>
              <a:spcAft>
                <a:spcPts val="0"/>
              </a:spcAft>
              <a:buNone/>
            </a:pPr>
            <a:r>
              <a:t/>
            </a:r>
            <a:endParaRPr sz="3200">
              <a:solidFill>
                <a:srgbClr val="000066"/>
              </a:solidFill>
            </a:endParaRPr>
          </a:p>
          <a:p>
            <a:pPr indent="0" lvl="0" marL="0" rtl="0" algn="l">
              <a:lnSpc>
                <a:spcPct val="115000"/>
              </a:lnSpc>
              <a:spcBef>
                <a:spcPts val="0"/>
              </a:spcBef>
              <a:spcAft>
                <a:spcPts val="0"/>
              </a:spcAft>
              <a:buNone/>
            </a:pPr>
            <a:r>
              <a:rPr lang="en" sz="3200">
                <a:solidFill>
                  <a:srgbClr val="000066"/>
                </a:solidFill>
              </a:rPr>
              <a:t>Nutrient recycling - Biogeochemical Cycles</a:t>
            </a:r>
            <a:endParaRPr sz="3200">
              <a:solidFill>
                <a:srgbClr val="000066"/>
              </a:solidFill>
            </a:endParaRPr>
          </a:p>
          <a:p>
            <a:pPr indent="0" lvl="0" marL="0" rtl="0" algn="l">
              <a:lnSpc>
                <a:spcPct val="115000"/>
              </a:lnSpc>
              <a:spcBef>
                <a:spcPts val="0"/>
              </a:spcBef>
              <a:spcAft>
                <a:spcPts val="0"/>
              </a:spcAft>
              <a:buNone/>
            </a:pPr>
            <a:r>
              <a:t/>
            </a:r>
            <a:endParaRPr sz="3200">
              <a:solidFill>
                <a:srgbClr val="000066"/>
              </a:solidFill>
            </a:endParaRPr>
          </a:p>
          <a:p>
            <a:pPr indent="0" lvl="0" marL="0" rtl="0" algn="l">
              <a:lnSpc>
                <a:spcPct val="115000"/>
              </a:lnSpc>
              <a:spcBef>
                <a:spcPts val="0"/>
              </a:spcBef>
              <a:spcAft>
                <a:spcPts val="0"/>
              </a:spcAft>
              <a:buNone/>
            </a:pPr>
            <a:r>
              <a:rPr lang="en" sz="3200">
                <a:solidFill>
                  <a:srgbClr val="000066"/>
                </a:solidFill>
              </a:rPr>
              <a:t>Development and Stabilization - Associations, Adaptations, Succession</a:t>
            </a:r>
            <a:endParaRPr sz="3200">
              <a:solidFill>
                <a:srgbClr val="000066"/>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1"/>
          <p:cNvSpPr txBox="1"/>
          <p:nvPr/>
        </p:nvSpPr>
        <p:spPr>
          <a:xfrm>
            <a:off x="0" y="0"/>
            <a:ext cx="8106600" cy="69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200">
                <a:solidFill>
                  <a:srgbClr val="000066"/>
                </a:solidFill>
              </a:rPr>
              <a:t>Productivity - Food Production</a:t>
            </a:r>
            <a:endParaRPr/>
          </a:p>
        </p:txBody>
      </p:sp>
      <p:pic>
        <p:nvPicPr>
          <p:cNvPr id="180" name="Google Shape;180;p31"/>
          <p:cNvPicPr preferRelativeResize="0"/>
          <p:nvPr/>
        </p:nvPicPr>
        <p:blipFill>
          <a:blip r:embed="rId3">
            <a:alphaModFix/>
          </a:blip>
          <a:stretch>
            <a:fillRect/>
          </a:stretch>
        </p:blipFill>
        <p:spPr>
          <a:xfrm>
            <a:off x="48975" y="924125"/>
            <a:ext cx="4438200" cy="5325840"/>
          </a:xfrm>
          <a:prstGeom prst="rect">
            <a:avLst/>
          </a:prstGeom>
          <a:noFill/>
          <a:ln>
            <a:noFill/>
          </a:ln>
        </p:spPr>
      </p:pic>
      <p:pic>
        <p:nvPicPr>
          <p:cNvPr id="181" name="Google Shape;181;p31"/>
          <p:cNvPicPr preferRelativeResize="0"/>
          <p:nvPr/>
        </p:nvPicPr>
        <p:blipFill>
          <a:blip r:embed="rId4">
            <a:alphaModFix/>
          </a:blip>
          <a:stretch>
            <a:fillRect/>
          </a:stretch>
        </p:blipFill>
        <p:spPr>
          <a:xfrm>
            <a:off x="4925778" y="780701"/>
            <a:ext cx="4081750" cy="5051178"/>
          </a:xfrm>
          <a:prstGeom prst="rect">
            <a:avLst/>
          </a:prstGeom>
          <a:noFill/>
          <a:ln>
            <a:noFill/>
          </a:ln>
        </p:spPr>
      </p:pic>
      <p:cxnSp>
        <p:nvCxnSpPr>
          <p:cNvPr id="182" name="Google Shape;182;p31"/>
          <p:cNvCxnSpPr/>
          <p:nvPr/>
        </p:nvCxnSpPr>
        <p:spPr>
          <a:xfrm>
            <a:off x="4774800" y="713800"/>
            <a:ext cx="0" cy="5746500"/>
          </a:xfrm>
          <a:prstGeom prst="straightConnector1">
            <a:avLst/>
          </a:prstGeom>
          <a:noFill/>
          <a:ln cap="flat" cmpd="sng" w="9525">
            <a:solidFill>
              <a:schemeClr val="dk2"/>
            </a:solidFill>
            <a:prstDash val="solid"/>
            <a:round/>
            <a:headEnd len="med" w="med" type="none"/>
            <a:tailEnd len="med" w="med" type="none"/>
          </a:ln>
        </p:spPr>
      </p:cxnSp>
      <p:sp>
        <p:nvSpPr>
          <p:cNvPr id="183" name="Google Shape;183;p31"/>
          <p:cNvSpPr txBox="1"/>
          <p:nvPr/>
        </p:nvSpPr>
        <p:spPr>
          <a:xfrm>
            <a:off x="4854350" y="6249975"/>
            <a:ext cx="4081800" cy="39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https://en.wikipedia.org/wiki/Photosynthesis</a:t>
            </a:r>
            <a:endParaRPr/>
          </a:p>
        </p:txBody>
      </p:sp>
      <p:sp>
        <p:nvSpPr>
          <p:cNvPr id="184" name="Google Shape;184;p31"/>
          <p:cNvSpPr txBox="1"/>
          <p:nvPr/>
        </p:nvSpPr>
        <p:spPr>
          <a:xfrm>
            <a:off x="48975" y="6190875"/>
            <a:ext cx="4830600" cy="51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https://upload.wikimedia.org/wikipedia/commons/a/a2/Photosynthesis_Block_diag.gif</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4"/>
          <p:cNvSpPr txBox="1"/>
          <p:nvPr/>
        </p:nvSpPr>
        <p:spPr>
          <a:xfrm>
            <a:off x="3941300" y="26373"/>
            <a:ext cx="5129400" cy="82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t>Principles of Ecology</a:t>
            </a:r>
            <a:endParaRPr sz="4000"/>
          </a:p>
        </p:txBody>
      </p:sp>
      <p:sp>
        <p:nvSpPr>
          <p:cNvPr id="72" name="Google Shape;72;p14"/>
          <p:cNvSpPr txBox="1"/>
          <p:nvPr/>
        </p:nvSpPr>
        <p:spPr>
          <a:xfrm>
            <a:off x="0" y="773675"/>
            <a:ext cx="9144000" cy="57774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9900FF"/>
              </a:buClr>
              <a:buSzPts val="2400"/>
              <a:buChar char="-"/>
            </a:pPr>
            <a:r>
              <a:rPr b="1" lang="en" sz="2400">
                <a:solidFill>
                  <a:srgbClr val="9900FF"/>
                </a:solidFill>
              </a:rPr>
              <a:t>Segments of the Environment</a:t>
            </a:r>
            <a:endParaRPr b="1" sz="2400">
              <a:solidFill>
                <a:srgbClr val="9900FF"/>
              </a:solidFill>
            </a:endParaRPr>
          </a:p>
          <a:p>
            <a:pPr indent="-381000" lvl="1" marL="914400" rtl="0" algn="l">
              <a:lnSpc>
                <a:spcPct val="150000"/>
              </a:lnSpc>
              <a:spcBef>
                <a:spcPts val="0"/>
              </a:spcBef>
              <a:spcAft>
                <a:spcPts val="0"/>
              </a:spcAft>
              <a:buSzPts val="2400"/>
              <a:buChar char="-"/>
            </a:pPr>
            <a:r>
              <a:rPr lang="en" sz="2400"/>
              <a:t>Atmosphere, Lithosphere, Hydrosphere, Biosphere</a:t>
            </a:r>
            <a:endParaRPr sz="2400"/>
          </a:p>
          <a:p>
            <a:pPr indent="-381000" lvl="0" marL="457200" rtl="0" algn="l">
              <a:lnSpc>
                <a:spcPct val="150000"/>
              </a:lnSpc>
              <a:spcBef>
                <a:spcPts val="0"/>
              </a:spcBef>
              <a:spcAft>
                <a:spcPts val="0"/>
              </a:spcAft>
              <a:buClr>
                <a:srgbClr val="9900FF"/>
              </a:buClr>
              <a:buSzPts val="2400"/>
              <a:buChar char="-"/>
            </a:pPr>
            <a:r>
              <a:rPr b="1" lang="en" sz="2400">
                <a:solidFill>
                  <a:srgbClr val="9900FF"/>
                </a:solidFill>
              </a:rPr>
              <a:t>Ecosystem: Biotic and Abiotic Factors</a:t>
            </a:r>
            <a:endParaRPr b="1" sz="2400">
              <a:solidFill>
                <a:srgbClr val="9900FF"/>
              </a:solidFill>
            </a:endParaRPr>
          </a:p>
          <a:p>
            <a:pPr indent="-381000" lvl="0" marL="457200" rtl="0" algn="l">
              <a:lnSpc>
                <a:spcPct val="150000"/>
              </a:lnSpc>
              <a:spcBef>
                <a:spcPts val="0"/>
              </a:spcBef>
              <a:spcAft>
                <a:spcPts val="0"/>
              </a:spcAft>
              <a:buClr>
                <a:srgbClr val="9900FF"/>
              </a:buClr>
              <a:buSzPts val="2400"/>
              <a:buChar char="-"/>
            </a:pPr>
            <a:r>
              <a:rPr b="1" lang="en" sz="2400">
                <a:solidFill>
                  <a:srgbClr val="9900FF"/>
                </a:solidFill>
              </a:rPr>
              <a:t>Organization</a:t>
            </a:r>
            <a:r>
              <a:rPr b="1" lang="en" sz="2400">
                <a:solidFill>
                  <a:srgbClr val="9900FF"/>
                </a:solidFill>
              </a:rPr>
              <a:t> of the Ecosystem</a:t>
            </a:r>
            <a:endParaRPr b="1" sz="2400">
              <a:solidFill>
                <a:srgbClr val="9900FF"/>
              </a:solidFill>
            </a:endParaRPr>
          </a:p>
          <a:p>
            <a:pPr indent="-381000" lvl="0" marL="457200" rtl="0" algn="l">
              <a:lnSpc>
                <a:spcPct val="150000"/>
              </a:lnSpc>
              <a:spcBef>
                <a:spcPts val="0"/>
              </a:spcBef>
              <a:spcAft>
                <a:spcPts val="0"/>
              </a:spcAft>
              <a:buClr>
                <a:srgbClr val="9900FF"/>
              </a:buClr>
              <a:buSzPts val="2400"/>
              <a:buChar char="-"/>
            </a:pPr>
            <a:r>
              <a:rPr b="1" lang="en" sz="2400">
                <a:solidFill>
                  <a:srgbClr val="9900FF"/>
                </a:solidFill>
              </a:rPr>
              <a:t>Types of Ecosystems</a:t>
            </a:r>
            <a:endParaRPr b="1" sz="2400">
              <a:solidFill>
                <a:srgbClr val="9900FF"/>
              </a:solidFill>
            </a:endParaRPr>
          </a:p>
          <a:p>
            <a:pPr indent="-381000" lvl="0" marL="457200" rtl="0" algn="l">
              <a:lnSpc>
                <a:spcPct val="150000"/>
              </a:lnSpc>
              <a:spcBef>
                <a:spcPts val="0"/>
              </a:spcBef>
              <a:spcAft>
                <a:spcPts val="0"/>
              </a:spcAft>
              <a:buClr>
                <a:srgbClr val="9900FF"/>
              </a:buClr>
              <a:buSzPts val="2400"/>
              <a:buChar char="-"/>
            </a:pPr>
            <a:r>
              <a:rPr b="1" lang="en" sz="2400">
                <a:solidFill>
                  <a:srgbClr val="9900FF"/>
                </a:solidFill>
              </a:rPr>
              <a:t>Structure of the Ecosystem</a:t>
            </a:r>
            <a:endParaRPr b="1" sz="2400">
              <a:solidFill>
                <a:srgbClr val="9900FF"/>
              </a:solidFill>
            </a:endParaRPr>
          </a:p>
          <a:p>
            <a:pPr indent="-381000" lvl="1" marL="914400" rtl="0" algn="l">
              <a:lnSpc>
                <a:spcPct val="150000"/>
              </a:lnSpc>
              <a:spcBef>
                <a:spcPts val="0"/>
              </a:spcBef>
              <a:spcAft>
                <a:spcPts val="0"/>
              </a:spcAft>
              <a:buSzPts val="2400"/>
              <a:buChar char="-"/>
            </a:pPr>
            <a:r>
              <a:rPr lang="en" sz="2400"/>
              <a:t>Ecological Pyramids</a:t>
            </a:r>
            <a:endParaRPr sz="2400"/>
          </a:p>
          <a:p>
            <a:pPr indent="-381000" lvl="0" marL="457200" rtl="0" algn="l">
              <a:lnSpc>
                <a:spcPct val="150000"/>
              </a:lnSpc>
              <a:spcBef>
                <a:spcPts val="0"/>
              </a:spcBef>
              <a:spcAft>
                <a:spcPts val="0"/>
              </a:spcAft>
              <a:buClr>
                <a:srgbClr val="9900FF"/>
              </a:buClr>
              <a:buSzPts val="2400"/>
              <a:buChar char="-"/>
            </a:pPr>
            <a:r>
              <a:rPr b="1" lang="en" sz="2400">
                <a:solidFill>
                  <a:srgbClr val="9900FF"/>
                </a:solidFill>
              </a:rPr>
              <a:t>Functions of Ecosystems</a:t>
            </a:r>
            <a:endParaRPr b="1" sz="2400">
              <a:solidFill>
                <a:srgbClr val="9900FF"/>
              </a:solidFill>
            </a:endParaRPr>
          </a:p>
          <a:p>
            <a:pPr indent="-381000" lvl="1" marL="914400" rtl="0" algn="l">
              <a:lnSpc>
                <a:spcPct val="150000"/>
              </a:lnSpc>
              <a:spcBef>
                <a:spcPts val="0"/>
              </a:spcBef>
              <a:spcAft>
                <a:spcPts val="0"/>
              </a:spcAft>
              <a:buSzPts val="2400"/>
              <a:buChar char="-"/>
            </a:pPr>
            <a:r>
              <a:rPr lang="en" sz="2400"/>
              <a:t>Productivity</a:t>
            </a:r>
            <a:endParaRPr sz="2400"/>
          </a:p>
          <a:p>
            <a:pPr indent="-381000" lvl="2" marL="1371600" rtl="0" algn="l">
              <a:lnSpc>
                <a:spcPct val="150000"/>
              </a:lnSpc>
              <a:spcBef>
                <a:spcPts val="0"/>
              </a:spcBef>
              <a:spcAft>
                <a:spcPts val="0"/>
              </a:spcAft>
              <a:buClr>
                <a:srgbClr val="FF0000"/>
              </a:buClr>
              <a:buSzPts val="2400"/>
              <a:buChar char="-"/>
            </a:pPr>
            <a:r>
              <a:rPr lang="en" sz="2400">
                <a:solidFill>
                  <a:srgbClr val="FF0000"/>
                </a:solidFill>
              </a:rPr>
              <a:t>Food Production</a:t>
            </a:r>
            <a:endParaRPr>
              <a:solidFill>
                <a:srgbClr val="9900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id="189" name="Google Shape;189;p32"/>
          <p:cNvPicPr preferRelativeResize="0"/>
          <p:nvPr/>
        </p:nvPicPr>
        <p:blipFill>
          <a:blip r:embed="rId3">
            <a:alphaModFix/>
          </a:blip>
          <a:stretch>
            <a:fillRect/>
          </a:stretch>
        </p:blipFill>
        <p:spPr>
          <a:xfrm>
            <a:off x="88508" y="466500"/>
            <a:ext cx="4793492" cy="6148799"/>
          </a:xfrm>
          <a:prstGeom prst="rect">
            <a:avLst/>
          </a:prstGeom>
          <a:noFill/>
          <a:ln>
            <a:noFill/>
          </a:ln>
        </p:spPr>
      </p:pic>
      <p:sp>
        <p:nvSpPr>
          <p:cNvPr id="190" name="Google Shape;190;p32"/>
          <p:cNvSpPr txBox="1"/>
          <p:nvPr/>
        </p:nvSpPr>
        <p:spPr>
          <a:xfrm>
            <a:off x="3220950" y="0"/>
            <a:ext cx="2702100" cy="69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200">
                <a:solidFill>
                  <a:srgbClr val="000066"/>
                </a:solidFill>
              </a:rPr>
              <a:t>Energy Flow</a:t>
            </a:r>
            <a:endParaRPr sz="3200">
              <a:solidFill>
                <a:srgbClr val="000066"/>
              </a:solidFill>
            </a:endParaRPr>
          </a:p>
        </p:txBody>
      </p:sp>
      <p:pic>
        <p:nvPicPr>
          <p:cNvPr id="191" name="Google Shape;191;p32"/>
          <p:cNvPicPr preferRelativeResize="0"/>
          <p:nvPr/>
        </p:nvPicPr>
        <p:blipFill>
          <a:blip r:embed="rId4">
            <a:alphaModFix/>
          </a:blip>
          <a:stretch>
            <a:fillRect/>
          </a:stretch>
        </p:blipFill>
        <p:spPr>
          <a:xfrm>
            <a:off x="4285000" y="567647"/>
            <a:ext cx="4849675" cy="3486924"/>
          </a:xfrm>
          <a:prstGeom prst="rect">
            <a:avLst/>
          </a:prstGeom>
          <a:noFill/>
          <a:ln>
            <a:noFill/>
          </a:ln>
        </p:spPr>
      </p:pic>
      <p:sp>
        <p:nvSpPr>
          <p:cNvPr id="192" name="Google Shape;192;p32"/>
          <p:cNvSpPr txBox="1"/>
          <p:nvPr/>
        </p:nvSpPr>
        <p:spPr>
          <a:xfrm>
            <a:off x="4882000" y="4816800"/>
            <a:ext cx="4331100" cy="195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https://upload.wikimedia.org/wikipedia/commons/thumb/3/3a/Ecological_Pyramid.svg/2000px-Ecological_Pyramid.svg.png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6"/>
              </a:rPr>
              <a:t>https://encrypted-tbn1.gstatic.com/images?q=tbn:ANd9GcRzjOz_0Z0hjtz-ioqM43GrS3M9qDzOnXmtwQPp0BA6TFDfDpFC7g</a:t>
            </a:r>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Google Shape;197;p33"/>
          <p:cNvPicPr preferRelativeResize="0"/>
          <p:nvPr/>
        </p:nvPicPr>
        <p:blipFill>
          <a:blip r:embed="rId3">
            <a:alphaModFix/>
          </a:blip>
          <a:stretch>
            <a:fillRect/>
          </a:stretch>
        </p:blipFill>
        <p:spPr>
          <a:xfrm>
            <a:off x="392050" y="8300"/>
            <a:ext cx="8523350" cy="6392500"/>
          </a:xfrm>
          <a:prstGeom prst="rect">
            <a:avLst/>
          </a:prstGeom>
          <a:noFill/>
          <a:ln>
            <a:noFill/>
          </a:ln>
        </p:spPr>
      </p:pic>
      <p:sp>
        <p:nvSpPr>
          <p:cNvPr id="198" name="Google Shape;198;p33"/>
          <p:cNvSpPr txBox="1"/>
          <p:nvPr/>
        </p:nvSpPr>
        <p:spPr>
          <a:xfrm>
            <a:off x="70400" y="6076800"/>
            <a:ext cx="8982900" cy="7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https://encrypted-tbn1.gstatic.com/images?q=tbn:ANd9GcTsDoYoxXGLYH2SGytHwsD2fyUZEuA232wDRu4pn9AfnbGF-xRh8w</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4"/>
          <p:cNvSpPr txBox="1"/>
          <p:nvPr/>
        </p:nvSpPr>
        <p:spPr>
          <a:xfrm>
            <a:off x="75" y="12600"/>
            <a:ext cx="9144000" cy="13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t>Flow of Chemical and Pollutants through Food Chain </a:t>
            </a:r>
            <a:endParaRPr sz="3200"/>
          </a:p>
        </p:txBody>
      </p:sp>
      <p:pic>
        <p:nvPicPr>
          <p:cNvPr id="204" name="Google Shape;204;p34"/>
          <p:cNvPicPr preferRelativeResize="0"/>
          <p:nvPr/>
        </p:nvPicPr>
        <p:blipFill>
          <a:blip r:embed="rId3">
            <a:alphaModFix/>
          </a:blip>
          <a:stretch>
            <a:fillRect/>
          </a:stretch>
        </p:blipFill>
        <p:spPr>
          <a:xfrm>
            <a:off x="557225" y="1039225"/>
            <a:ext cx="8076949" cy="5509225"/>
          </a:xfrm>
          <a:prstGeom prst="rect">
            <a:avLst/>
          </a:prstGeom>
          <a:noFill/>
          <a:ln>
            <a:noFill/>
          </a:ln>
        </p:spPr>
      </p:pic>
      <p:sp>
        <p:nvSpPr>
          <p:cNvPr id="205" name="Google Shape;205;p34"/>
          <p:cNvSpPr txBox="1"/>
          <p:nvPr/>
        </p:nvSpPr>
        <p:spPr>
          <a:xfrm>
            <a:off x="84500" y="6375800"/>
            <a:ext cx="86451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http://iasmania.com/wp-content/uploads/2015/12/Bioacc-VS-Biomag1.png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5"/>
          <p:cNvSpPr txBox="1"/>
          <p:nvPr/>
        </p:nvSpPr>
        <p:spPr>
          <a:xfrm>
            <a:off x="0" y="0"/>
            <a:ext cx="6481800" cy="100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Detritus Food Chain</a:t>
            </a:r>
            <a:endParaRPr sz="4000"/>
          </a:p>
        </p:txBody>
      </p:sp>
      <p:sp>
        <p:nvSpPr>
          <p:cNvPr id="211" name="Google Shape;211;p35"/>
          <p:cNvSpPr txBox="1"/>
          <p:nvPr/>
        </p:nvSpPr>
        <p:spPr>
          <a:xfrm>
            <a:off x="0" y="838200"/>
            <a:ext cx="9064200" cy="5894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200">
                <a:solidFill>
                  <a:srgbClr val="000066"/>
                </a:solidFill>
              </a:rPr>
              <a:t>●Less dependent on direct sunlight</a:t>
            </a:r>
            <a:endParaRPr sz="3200">
              <a:solidFill>
                <a:srgbClr val="000066"/>
              </a:solidFill>
            </a:endParaRPr>
          </a:p>
          <a:p>
            <a:pPr indent="0" lvl="0" marL="0" rtl="0" algn="l">
              <a:lnSpc>
                <a:spcPct val="115000"/>
              </a:lnSpc>
              <a:spcBef>
                <a:spcPts val="0"/>
              </a:spcBef>
              <a:spcAft>
                <a:spcPts val="0"/>
              </a:spcAft>
              <a:buNone/>
            </a:pPr>
            <a:r>
              <a:rPr lang="en" sz="3200">
                <a:solidFill>
                  <a:srgbClr val="000066"/>
                </a:solidFill>
              </a:rPr>
              <a:t>●Depends on influx of organic matter from another system</a:t>
            </a:r>
            <a:endParaRPr sz="3200">
              <a:solidFill>
                <a:srgbClr val="000066"/>
              </a:solidFill>
            </a:endParaRPr>
          </a:p>
          <a:p>
            <a:pPr indent="0" lvl="0" marL="0" rtl="0" algn="l">
              <a:lnSpc>
                <a:spcPct val="115000"/>
              </a:lnSpc>
              <a:spcBef>
                <a:spcPts val="0"/>
              </a:spcBef>
              <a:spcAft>
                <a:spcPts val="0"/>
              </a:spcAft>
              <a:buNone/>
            </a:pPr>
            <a:r>
              <a:rPr lang="en" sz="3200">
                <a:solidFill>
                  <a:srgbClr val="000066"/>
                </a:solidFill>
              </a:rPr>
              <a:t>●Generally small</a:t>
            </a:r>
            <a:endParaRPr sz="3200">
              <a:solidFill>
                <a:srgbClr val="000066"/>
              </a:solidFill>
            </a:endParaRPr>
          </a:p>
          <a:p>
            <a:pPr indent="0" lvl="0" marL="0" rtl="0" algn="l">
              <a:lnSpc>
                <a:spcPct val="115000"/>
              </a:lnSpc>
              <a:spcBef>
                <a:spcPts val="0"/>
              </a:spcBef>
              <a:spcAft>
                <a:spcPts val="0"/>
              </a:spcAft>
              <a:buNone/>
            </a:pPr>
            <a:r>
              <a:rPr lang="en" sz="3200">
                <a:solidFill>
                  <a:srgbClr val="000066"/>
                </a:solidFill>
              </a:rPr>
              <a:t>●E.g. Mangrove leaves (detritus)—microorganisms—crabs</a:t>
            </a:r>
            <a:endParaRPr sz="3200">
              <a:solidFill>
                <a:srgbClr val="000066"/>
              </a:solidFill>
            </a:endParaRPr>
          </a:p>
          <a:p>
            <a:pPr indent="0" lvl="0" marL="0" rtl="0" algn="l">
              <a:lnSpc>
                <a:spcPct val="115000"/>
              </a:lnSpc>
              <a:spcBef>
                <a:spcPts val="0"/>
              </a:spcBef>
              <a:spcAft>
                <a:spcPts val="0"/>
              </a:spcAft>
              <a:buNone/>
            </a:pPr>
            <a:r>
              <a:rPr lang="en" sz="3200">
                <a:solidFill>
                  <a:srgbClr val="000066"/>
                </a:solidFill>
              </a:rPr>
              <a:t>●E.g. Caves: bat colonies—guano—organisms (salamanders)</a:t>
            </a:r>
            <a:endParaRPr sz="3200">
              <a:solidFill>
                <a:srgbClr val="000066"/>
              </a:solidFill>
            </a:endParaRPr>
          </a:p>
          <a:p>
            <a:pPr indent="0" lvl="0" marL="0" rtl="0" algn="l">
              <a:lnSpc>
                <a:spcPct val="115000"/>
              </a:lnSpc>
              <a:spcBef>
                <a:spcPts val="0"/>
              </a:spcBef>
              <a:spcAft>
                <a:spcPts val="0"/>
              </a:spcAft>
              <a:buNone/>
            </a:pPr>
            <a:r>
              <a:rPr lang="en" sz="3200">
                <a:solidFill>
                  <a:srgbClr val="000066"/>
                </a:solidFill>
              </a:rPr>
              <a:t>●E.g. Ocean floor—dead carcasses—organisms feeding on it. </a:t>
            </a:r>
            <a:endParaRPr sz="3200">
              <a:solidFill>
                <a:srgbClr val="000066"/>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36"/>
          <p:cNvPicPr preferRelativeResize="0"/>
          <p:nvPr/>
        </p:nvPicPr>
        <p:blipFill>
          <a:blip r:embed="rId3">
            <a:alphaModFix/>
          </a:blip>
          <a:stretch>
            <a:fillRect/>
          </a:stretch>
        </p:blipFill>
        <p:spPr>
          <a:xfrm>
            <a:off x="1264950" y="62049"/>
            <a:ext cx="6922926" cy="6204674"/>
          </a:xfrm>
          <a:prstGeom prst="rect">
            <a:avLst/>
          </a:prstGeom>
          <a:noFill/>
          <a:ln>
            <a:noFill/>
          </a:ln>
        </p:spPr>
      </p:pic>
      <p:sp>
        <p:nvSpPr>
          <p:cNvPr id="217" name="Google Shape;217;p36"/>
          <p:cNvSpPr txBox="1"/>
          <p:nvPr/>
        </p:nvSpPr>
        <p:spPr>
          <a:xfrm>
            <a:off x="0" y="6169700"/>
            <a:ext cx="6856500" cy="5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https://en.wikipedia.org/wiki/Food_web</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37"/>
          <p:cNvPicPr preferRelativeResize="0"/>
          <p:nvPr/>
        </p:nvPicPr>
        <p:blipFill>
          <a:blip r:embed="rId3">
            <a:alphaModFix/>
          </a:blip>
          <a:stretch>
            <a:fillRect/>
          </a:stretch>
        </p:blipFill>
        <p:spPr>
          <a:xfrm>
            <a:off x="1415049" y="691300"/>
            <a:ext cx="6315600" cy="5641325"/>
          </a:xfrm>
          <a:prstGeom prst="rect">
            <a:avLst/>
          </a:prstGeom>
          <a:noFill/>
          <a:ln>
            <a:noFill/>
          </a:ln>
        </p:spPr>
      </p:pic>
      <p:sp>
        <p:nvSpPr>
          <p:cNvPr id="223" name="Google Shape;223;p37"/>
          <p:cNvSpPr txBox="1"/>
          <p:nvPr/>
        </p:nvSpPr>
        <p:spPr>
          <a:xfrm>
            <a:off x="0" y="0"/>
            <a:ext cx="8910300" cy="71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200">
                <a:solidFill>
                  <a:srgbClr val="000066"/>
                </a:solidFill>
              </a:rPr>
              <a:t>Nutrient recycling - Biogeochemical Cycles</a:t>
            </a:r>
            <a:endParaRPr/>
          </a:p>
        </p:txBody>
      </p:sp>
      <p:sp>
        <p:nvSpPr>
          <p:cNvPr id="224" name="Google Shape;224;p37"/>
          <p:cNvSpPr txBox="1"/>
          <p:nvPr/>
        </p:nvSpPr>
        <p:spPr>
          <a:xfrm>
            <a:off x="0" y="6087900"/>
            <a:ext cx="9144000" cy="79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http://1.bp.blogspot.com/-sSscHv8Kmtw/VUQHMBL1rSI/AAAAAAAAB18/YKOplqNSdTM/s1600/1A%2B-%2BBiogeochemical%2BCycle%2BComponents.jpg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descr="This video covers 4 important biogeochemical cycles - the water cycle, the carbon cycle, the nitrogen cycle, and the phosphorus cycle, as well as how the flow of energy through an ecosystem differs from the flow of matter through an ecosystem." id="229" name="Google Shape;229;p38" title="Biology 01-4 Biogeochemical Cycles">
            <a:hlinkClick r:id="rId3"/>
          </p:cNvPr>
          <p:cNvPicPr preferRelativeResize="0"/>
          <p:nvPr/>
        </p:nvPicPr>
        <p:blipFill>
          <a:blip r:embed="rId4">
            <a:alphaModFix/>
          </a:blip>
          <a:stretch>
            <a:fillRect/>
          </a:stretch>
        </p:blipFill>
        <p:spPr>
          <a:xfrm>
            <a:off x="1030925" y="176500"/>
            <a:ext cx="2611000" cy="1958250"/>
          </a:xfrm>
          <a:prstGeom prst="rect">
            <a:avLst/>
          </a:prstGeom>
          <a:noFill/>
          <a:ln>
            <a:noFill/>
          </a:ln>
        </p:spPr>
      </p:pic>
      <p:pic>
        <p:nvPicPr>
          <p:cNvPr descr="Paul Andersen explains how biogeochemical cycling is used to move nutrients from the environment into living material and back again.  He explains the water cycle, the carbon cycle, the nitrogen cycle and the phosphorus cycle.  He also explains the CHNOPS mnemonic device.  He also explains why organisms need carbon, hydrogen, nitrogen, oxygen, phosphorus and sulfur.&#10;&#10;Intro Music Atribution&#10;Title: I4dsong_loop_main.wav&#10;Artist: CosmicD&#10;Link to sound: http://www.freesound.org/people/CosmicD/sounds/72556/&#10;Creative Commons Atribution License" id="230" name="Google Shape;230;p38" title="Biogeochemical Cycling">
            <a:hlinkClick r:id="rId5"/>
          </p:cNvPr>
          <p:cNvPicPr preferRelativeResize="0"/>
          <p:nvPr/>
        </p:nvPicPr>
        <p:blipFill>
          <a:blip r:embed="rId6">
            <a:alphaModFix/>
          </a:blip>
          <a:stretch>
            <a:fillRect/>
          </a:stretch>
        </p:blipFill>
        <p:spPr>
          <a:xfrm>
            <a:off x="5350475" y="180533"/>
            <a:ext cx="2611000" cy="1958217"/>
          </a:xfrm>
          <a:prstGeom prst="rect">
            <a:avLst/>
          </a:prstGeom>
          <a:noFill/>
          <a:ln>
            <a:noFill/>
          </a:ln>
        </p:spPr>
      </p:pic>
      <p:pic>
        <p:nvPicPr>
          <p:cNvPr descr="http://www.ted.com Jane Poynter tells her story of living two years and 20 minutes in Biosphere 2 -- an experience that provoked her to explore how we might sustain life in the harshest of environments. This is the first TED talk drawn from an independently organized TEDx event, held at the University of Southern California. &#10; &#10;TEDTalks is a daily video podcast of the best talks and performances from the TED Conference, where the world's leading thinkers and doers give the talk of their lives in 18 minutes. Featured speakers have included Al Gore on climate change, Philippe Starck on design, Jill Bolte Taylor on observing her own stroke, Nicholas Negroponte on One Laptop per Child, Jane Goodall on chimpanzees, Bill Gates on malaria and mosquitoes, Pattie Maes on the &quot;Sixth Sense&quot; wearable tech, and &quot;Lost&quot; producer JJ Abrams on the allure of mystery. TED stands for Technology, Entertainment, Design, and TEDTalks cover these topics as well as science, business, development and the arts. Closed captions and translated subtitles in a variety of languages are now available on TED.com, at http://www.ted.com/translate. Watch a highlight reel of the Top 10 TEDTalks at http://www.ted.com/index.php/talks/top10" id="231" name="Google Shape;231;p38" title="Jane Poynter: Life in Biosphere 2">
            <a:hlinkClick r:id="rId7"/>
          </p:cNvPr>
          <p:cNvPicPr preferRelativeResize="0"/>
          <p:nvPr/>
        </p:nvPicPr>
        <p:blipFill>
          <a:blip r:embed="rId8">
            <a:alphaModFix/>
          </a:blip>
          <a:stretch>
            <a:fillRect/>
          </a:stretch>
        </p:blipFill>
        <p:spPr>
          <a:xfrm>
            <a:off x="3139625" y="3049725"/>
            <a:ext cx="2610967" cy="1958225"/>
          </a:xfrm>
          <a:prstGeom prst="rect">
            <a:avLst/>
          </a:prstGeom>
          <a:noFill/>
          <a:ln>
            <a:noFill/>
          </a:ln>
        </p:spPr>
      </p:pic>
      <p:sp>
        <p:nvSpPr>
          <p:cNvPr id="232" name="Google Shape;232;p38">
            <a:hlinkClick r:id="rId9"/>
          </p:cNvPr>
          <p:cNvSpPr txBox="1"/>
          <p:nvPr/>
        </p:nvSpPr>
        <p:spPr>
          <a:xfrm>
            <a:off x="1745850" y="4916700"/>
            <a:ext cx="5082600" cy="7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u="sng">
                <a:solidFill>
                  <a:schemeClr val="hlink"/>
                </a:solidFill>
                <a:hlinkClick r:id="rId10"/>
              </a:rPr>
              <a:t>Jane Poynter: Life in Biosphere 2</a:t>
            </a:r>
            <a:r>
              <a:rPr b="1" lang="en" sz="2400"/>
              <a:t> (15.50min)</a:t>
            </a:r>
            <a:endParaRPr b="1" sz="2400"/>
          </a:p>
        </p:txBody>
      </p:sp>
      <p:sp>
        <p:nvSpPr>
          <p:cNvPr id="233" name="Google Shape;233;p38"/>
          <p:cNvSpPr txBox="1"/>
          <p:nvPr/>
        </p:nvSpPr>
        <p:spPr>
          <a:xfrm>
            <a:off x="4986100" y="2007225"/>
            <a:ext cx="3717600" cy="9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u="sng">
                <a:solidFill>
                  <a:schemeClr val="hlink"/>
                </a:solidFill>
                <a:hlinkClick r:id="rId11"/>
              </a:rPr>
              <a:t>Biogeochemical Cycling</a:t>
            </a:r>
            <a:r>
              <a:rPr b="1" lang="en" sz="2400"/>
              <a:t> (10.04min)</a:t>
            </a:r>
            <a:endParaRPr b="1" sz="2400"/>
          </a:p>
        </p:txBody>
      </p:sp>
      <p:sp>
        <p:nvSpPr>
          <p:cNvPr id="234" name="Google Shape;234;p38"/>
          <p:cNvSpPr txBox="1"/>
          <p:nvPr/>
        </p:nvSpPr>
        <p:spPr>
          <a:xfrm>
            <a:off x="533400" y="2007225"/>
            <a:ext cx="3591300" cy="9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u="sng">
                <a:solidFill>
                  <a:schemeClr val="hlink"/>
                </a:solidFill>
                <a:hlinkClick r:id="rId12"/>
              </a:rPr>
              <a:t>Biogeochemical Cycles</a:t>
            </a:r>
            <a:r>
              <a:rPr b="1" lang="en" sz="2400"/>
              <a:t> (22.23min)</a:t>
            </a:r>
            <a:endParaRPr b="1" sz="2400"/>
          </a:p>
        </p:txBody>
      </p:sp>
      <p:sp>
        <p:nvSpPr>
          <p:cNvPr id="235" name="Google Shape;235;p38"/>
          <p:cNvSpPr txBox="1"/>
          <p:nvPr/>
        </p:nvSpPr>
        <p:spPr>
          <a:xfrm>
            <a:off x="0" y="5903075"/>
            <a:ext cx="9105600" cy="73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387E"/>
              </a:buClr>
              <a:buFont typeface="Trebuchet MS"/>
              <a:buNone/>
            </a:pPr>
            <a:r>
              <a:rPr b="0" i="0" lang="en" sz="1000" u="none" cap="none" strike="noStrike">
                <a:solidFill>
                  <a:srgbClr val="00387E"/>
                </a:solidFill>
                <a:latin typeface="Trebuchet MS"/>
                <a:ea typeface="Trebuchet MS"/>
                <a:cs typeface="Trebuchet MS"/>
                <a:sym typeface="Trebuchet MS"/>
              </a:rPr>
              <a:t>Credit:</a:t>
            </a:r>
            <a:r>
              <a:rPr lang="en" sz="1000">
                <a:solidFill>
                  <a:srgbClr val="00387E"/>
                </a:solidFill>
              </a:rPr>
              <a:t>Sam Holloway Knowles Science Teaching Foundation</a:t>
            </a:r>
            <a:r>
              <a:rPr lang="en" sz="1000">
                <a:solidFill>
                  <a:srgbClr val="00387E"/>
                </a:solidFill>
                <a:latin typeface="Trebuchet MS"/>
                <a:ea typeface="Trebuchet MS"/>
                <a:cs typeface="Trebuchet MS"/>
                <a:sym typeface="Trebuchet MS"/>
              </a:rPr>
              <a:t>, Biogeochemical Cycles. Source</a:t>
            </a:r>
            <a:r>
              <a:rPr lang="en" sz="1500">
                <a:solidFill>
                  <a:srgbClr val="00387E"/>
                </a:solidFill>
                <a:latin typeface="Trebuchet MS"/>
                <a:ea typeface="Trebuchet MS"/>
                <a:cs typeface="Trebuchet MS"/>
                <a:sym typeface="Trebuchet MS"/>
              </a:rPr>
              <a:t> </a:t>
            </a:r>
            <a:r>
              <a:rPr lang="en" sz="1000" u="sng">
                <a:solidFill>
                  <a:srgbClr val="6611CC"/>
                </a:solidFill>
                <a:hlinkClick r:id="rId13"/>
              </a:rPr>
              <a:t>https://youtu.be/dJazhP4cnR8</a:t>
            </a:r>
            <a:endParaRPr sz="1000">
              <a:solidFill>
                <a:srgbClr val="00387E"/>
              </a:solidFill>
            </a:endParaRPr>
          </a:p>
          <a:p>
            <a:pPr indent="0" lvl="0" marL="0" marR="0" rtl="0" algn="l">
              <a:lnSpc>
                <a:spcPct val="100000"/>
              </a:lnSpc>
              <a:spcBef>
                <a:spcPts val="0"/>
              </a:spcBef>
              <a:spcAft>
                <a:spcPts val="0"/>
              </a:spcAft>
              <a:buClr>
                <a:srgbClr val="00387E"/>
              </a:buClr>
              <a:buFont typeface="Trebuchet MS"/>
              <a:buNone/>
            </a:pPr>
            <a:r>
              <a:rPr lang="en" sz="1000">
                <a:solidFill>
                  <a:srgbClr val="00387E"/>
                </a:solidFill>
                <a:latin typeface="Trebuchet MS"/>
                <a:ea typeface="Trebuchet MS"/>
                <a:cs typeface="Trebuchet MS"/>
                <a:sym typeface="Trebuchet MS"/>
              </a:rPr>
              <a:t>Credit:MT Paul, Bozeman Science, Biogeochemical Cycling. Source</a:t>
            </a:r>
            <a:r>
              <a:rPr lang="en" sz="1500">
                <a:solidFill>
                  <a:srgbClr val="00387E"/>
                </a:solidFill>
                <a:latin typeface="Trebuchet MS"/>
                <a:ea typeface="Trebuchet MS"/>
                <a:cs typeface="Trebuchet MS"/>
                <a:sym typeface="Trebuchet MS"/>
              </a:rPr>
              <a:t> </a:t>
            </a:r>
            <a:r>
              <a:rPr lang="en" sz="1000" u="sng">
                <a:solidFill>
                  <a:srgbClr val="6611CC"/>
                </a:solidFill>
                <a:hlinkClick r:id="rId14"/>
              </a:rPr>
              <a:t>https://youtu.be/09_sWPxQymA</a:t>
            </a:r>
            <a:r>
              <a:rPr lang="en" sz="1000">
                <a:solidFill>
                  <a:srgbClr val="666666"/>
                </a:solidFill>
              </a:rPr>
              <a:t> </a:t>
            </a:r>
            <a:endParaRPr sz="1000">
              <a:solidFill>
                <a:srgbClr val="00387E"/>
              </a:solidFill>
            </a:endParaRPr>
          </a:p>
          <a:p>
            <a:pPr indent="0" lvl="0" marL="0" marR="0" rtl="0" algn="l">
              <a:lnSpc>
                <a:spcPct val="100000"/>
              </a:lnSpc>
              <a:spcBef>
                <a:spcPts val="0"/>
              </a:spcBef>
              <a:spcAft>
                <a:spcPts val="0"/>
              </a:spcAft>
              <a:buClr>
                <a:srgbClr val="00387E"/>
              </a:buClr>
              <a:buFont typeface="Trebuchet MS"/>
              <a:buNone/>
            </a:pPr>
            <a:r>
              <a:rPr lang="en" sz="1000">
                <a:solidFill>
                  <a:srgbClr val="00387E"/>
                </a:solidFill>
                <a:latin typeface="Trebuchet MS"/>
                <a:ea typeface="Trebuchet MS"/>
                <a:cs typeface="Trebuchet MS"/>
                <a:sym typeface="Trebuchet MS"/>
              </a:rPr>
              <a:t>Credit:TED, Jane Poynter: Life in Biosphere 2</a:t>
            </a:r>
            <a:r>
              <a:rPr lang="en" sz="1000">
                <a:solidFill>
                  <a:srgbClr val="00387E"/>
                </a:solidFill>
                <a:latin typeface="Trebuchet MS"/>
                <a:ea typeface="Trebuchet MS"/>
                <a:cs typeface="Trebuchet MS"/>
                <a:sym typeface="Trebuchet MS"/>
              </a:rPr>
              <a:t>. Source</a:t>
            </a:r>
            <a:r>
              <a:rPr lang="en" sz="1000">
                <a:solidFill>
                  <a:srgbClr val="666666"/>
                </a:solidFill>
              </a:rPr>
              <a:t>  </a:t>
            </a:r>
            <a:r>
              <a:rPr lang="en" sz="1000" u="sng">
                <a:solidFill>
                  <a:srgbClr val="6611CC"/>
                </a:solidFill>
                <a:hlinkClick r:id="rId15"/>
              </a:rPr>
              <a:t>https://youtu.be/a7B39MLVeIc</a:t>
            </a:r>
            <a:r>
              <a:rPr lang="en" sz="1000">
                <a:solidFill>
                  <a:srgbClr val="666666"/>
                </a:solidFill>
              </a:rPr>
              <a:t> </a:t>
            </a:r>
            <a:endParaRPr sz="1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Google Shape;240;p39"/>
          <p:cNvPicPr preferRelativeResize="0"/>
          <p:nvPr/>
        </p:nvPicPr>
        <p:blipFill>
          <a:blip r:embed="rId3">
            <a:alphaModFix/>
          </a:blip>
          <a:stretch>
            <a:fillRect/>
          </a:stretch>
        </p:blipFill>
        <p:spPr>
          <a:xfrm>
            <a:off x="392050" y="668875"/>
            <a:ext cx="8370950" cy="5913999"/>
          </a:xfrm>
          <a:prstGeom prst="rect">
            <a:avLst/>
          </a:prstGeom>
          <a:noFill/>
          <a:ln>
            <a:noFill/>
          </a:ln>
        </p:spPr>
      </p:pic>
      <p:sp>
        <p:nvSpPr>
          <p:cNvPr id="241" name="Google Shape;241;p39"/>
          <p:cNvSpPr txBox="1"/>
          <p:nvPr/>
        </p:nvSpPr>
        <p:spPr>
          <a:xfrm>
            <a:off x="0" y="0"/>
            <a:ext cx="9144000" cy="66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000066"/>
                </a:solidFill>
              </a:rPr>
              <a:t>Hydrological Cycle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40"/>
          <p:cNvPicPr preferRelativeResize="0"/>
          <p:nvPr/>
        </p:nvPicPr>
        <p:blipFill>
          <a:blip r:embed="rId3">
            <a:alphaModFix/>
          </a:blip>
          <a:stretch>
            <a:fillRect/>
          </a:stretch>
        </p:blipFill>
        <p:spPr>
          <a:xfrm>
            <a:off x="5537315" y="723450"/>
            <a:ext cx="3615435" cy="5677425"/>
          </a:xfrm>
          <a:prstGeom prst="rect">
            <a:avLst/>
          </a:prstGeom>
          <a:noFill/>
          <a:ln>
            <a:noFill/>
          </a:ln>
        </p:spPr>
      </p:pic>
      <p:sp>
        <p:nvSpPr>
          <p:cNvPr id="247" name="Google Shape;247;p40"/>
          <p:cNvSpPr txBox="1"/>
          <p:nvPr/>
        </p:nvSpPr>
        <p:spPr>
          <a:xfrm>
            <a:off x="0" y="6324600"/>
            <a:ext cx="8673000" cy="42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https://upload.wikimedia.org/wikipedia/commons/thumb/1/18/Albedo-e_hg.svg/549px-Albedo-e_hg.svg.png</a:t>
            </a:r>
            <a:endParaRPr/>
          </a:p>
        </p:txBody>
      </p:sp>
      <p:sp>
        <p:nvSpPr>
          <p:cNvPr id="248" name="Google Shape;248;p40"/>
          <p:cNvSpPr txBox="1"/>
          <p:nvPr/>
        </p:nvSpPr>
        <p:spPr>
          <a:xfrm>
            <a:off x="0" y="888075"/>
            <a:ext cx="5642100" cy="5512800"/>
          </a:xfrm>
          <a:prstGeom prst="rect">
            <a:avLst/>
          </a:prstGeom>
          <a:noFill/>
          <a:ln>
            <a:noFill/>
          </a:ln>
        </p:spPr>
        <p:txBody>
          <a:bodyPr anchorCtr="0" anchor="ctr" bIns="91425" lIns="91425" spcFirstLastPara="1" rIns="91425" wrap="square" tIns="91425">
            <a:noAutofit/>
          </a:bodyPr>
          <a:lstStyle/>
          <a:p>
            <a:pPr indent="-419100" lvl="0" marL="457200" rtl="0" algn="l">
              <a:lnSpc>
                <a:spcPct val="90000"/>
              </a:lnSpc>
              <a:spcBef>
                <a:spcPts val="0"/>
              </a:spcBef>
              <a:spcAft>
                <a:spcPts val="0"/>
              </a:spcAft>
              <a:buClr>
                <a:srgbClr val="000066"/>
              </a:buClr>
              <a:buSzPts val="3000"/>
              <a:buChar char="●"/>
            </a:pPr>
            <a:r>
              <a:rPr lang="en" sz="3000">
                <a:solidFill>
                  <a:srgbClr val="000066"/>
                </a:solidFill>
              </a:rPr>
              <a:t>Evaporation—cloud formation</a:t>
            </a:r>
            <a:endParaRPr sz="3000">
              <a:solidFill>
                <a:srgbClr val="000066"/>
              </a:solidFill>
            </a:endParaRPr>
          </a:p>
          <a:p>
            <a:pPr indent="-419100" lvl="0" marL="457200" rtl="0" algn="l">
              <a:lnSpc>
                <a:spcPct val="90000"/>
              </a:lnSpc>
              <a:spcBef>
                <a:spcPts val="0"/>
              </a:spcBef>
              <a:spcAft>
                <a:spcPts val="0"/>
              </a:spcAft>
              <a:buClr>
                <a:srgbClr val="000066"/>
              </a:buClr>
              <a:buSzPts val="3000"/>
              <a:buChar char="●"/>
            </a:pPr>
            <a:r>
              <a:rPr lang="en" sz="3000">
                <a:solidFill>
                  <a:srgbClr val="000066"/>
                </a:solidFill>
              </a:rPr>
              <a:t>Increased albedo or </a:t>
            </a:r>
            <a:r>
              <a:rPr i="1" lang="en" sz="3000">
                <a:solidFill>
                  <a:srgbClr val="000066"/>
                </a:solidFill>
              </a:rPr>
              <a:t>reflection coefficient  </a:t>
            </a:r>
            <a:r>
              <a:rPr lang="en" sz="3000">
                <a:solidFill>
                  <a:srgbClr val="000066"/>
                </a:solidFill>
              </a:rPr>
              <a:t>is a measure of the ‘whiteness’ of the earth when viewed through space.</a:t>
            </a:r>
            <a:endParaRPr sz="3000">
              <a:solidFill>
                <a:srgbClr val="000066"/>
              </a:solidFill>
            </a:endParaRPr>
          </a:p>
          <a:p>
            <a:pPr indent="-419100" lvl="0" marL="457200" rtl="0" algn="l">
              <a:lnSpc>
                <a:spcPct val="90000"/>
              </a:lnSpc>
              <a:spcBef>
                <a:spcPts val="0"/>
              </a:spcBef>
              <a:spcAft>
                <a:spcPts val="0"/>
              </a:spcAft>
              <a:buClr>
                <a:srgbClr val="000066"/>
              </a:buClr>
              <a:buSzPts val="3000"/>
              <a:buChar char="●"/>
            </a:pPr>
            <a:r>
              <a:rPr lang="en" sz="3000">
                <a:solidFill>
                  <a:srgbClr val="000066"/>
                </a:solidFill>
              </a:rPr>
              <a:t>Greater the albedo→lower is the solar radiation absorbed by the earth→lower is the temperature of the globe (Greater cooling).</a:t>
            </a:r>
            <a:endParaRPr sz="3000">
              <a:solidFill>
                <a:srgbClr val="000066"/>
              </a:solidFill>
            </a:endParaRPr>
          </a:p>
        </p:txBody>
      </p:sp>
      <p:sp>
        <p:nvSpPr>
          <p:cNvPr id="249" name="Google Shape;249;p40"/>
          <p:cNvSpPr txBox="1"/>
          <p:nvPr/>
        </p:nvSpPr>
        <p:spPr>
          <a:xfrm>
            <a:off x="0" y="0"/>
            <a:ext cx="9144000" cy="72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000066"/>
                </a:solidFill>
              </a:rPr>
              <a:t>Hydrological Cycle &amp; Earth’s Albedo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1"/>
          <p:cNvSpPr txBox="1"/>
          <p:nvPr/>
        </p:nvSpPr>
        <p:spPr>
          <a:xfrm>
            <a:off x="0" y="0"/>
            <a:ext cx="73842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rgbClr val="000066"/>
                </a:solidFill>
              </a:rPr>
              <a:t>Albedo and Tree Cover</a:t>
            </a:r>
            <a:endParaRPr/>
          </a:p>
        </p:txBody>
      </p:sp>
      <p:sp>
        <p:nvSpPr>
          <p:cNvPr id="255" name="Google Shape;255;p41"/>
          <p:cNvSpPr txBox="1"/>
          <p:nvPr/>
        </p:nvSpPr>
        <p:spPr>
          <a:xfrm>
            <a:off x="0" y="476925"/>
            <a:ext cx="9028800" cy="6200100"/>
          </a:xfrm>
          <a:prstGeom prst="rect">
            <a:avLst/>
          </a:prstGeom>
          <a:noFill/>
          <a:ln>
            <a:noFill/>
          </a:ln>
        </p:spPr>
        <p:txBody>
          <a:bodyPr anchorCtr="0" anchor="ctr" bIns="91425" lIns="91425" spcFirstLastPara="1" rIns="91425" wrap="square" tIns="91425">
            <a:noAutofit/>
          </a:bodyPr>
          <a:lstStyle/>
          <a:p>
            <a:pPr indent="-387350" lvl="0" marL="457200" rtl="0" algn="l">
              <a:lnSpc>
                <a:spcPct val="115000"/>
              </a:lnSpc>
              <a:spcBef>
                <a:spcPts val="0"/>
              </a:spcBef>
              <a:spcAft>
                <a:spcPts val="0"/>
              </a:spcAft>
              <a:buClr>
                <a:srgbClr val="000066"/>
              </a:buClr>
              <a:buSzPts val="2500"/>
              <a:buChar char="●"/>
            </a:pPr>
            <a:r>
              <a:rPr lang="en" sz="2500">
                <a:solidFill>
                  <a:srgbClr val="000066"/>
                </a:solidFill>
              </a:rPr>
              <a:t>Trees tend to have a low albedo</a:t>
            </a:r>
            <a:endParaRPr sz="2500">
              <a:solidFill>
                <a:srgbClr val="000066"/>
              </a:solidFill>
            </a:endParaRPr>
          </a:p>
          <a:p>
            <a:pPr indent="-355600" lvl="1" marL="914400" rtl="0" algn="l">
              <a:lnSpc>
                <a:spcPct val="115000"/>
              </a:lnSpc>
              <a:spcBef>
                <a:spcPts val="0"/>
              </a:spcBef>
              <a:spcAft>
                <a:spcPts val="0"/>
              </a:spcAft>
              <a:buClr>
                <a:srgbClr val="000066"/>
              </a:buClr>
              <a:buSzPts val="2000"/>
              <a:buChar char="○"/>
            </a:pPr>
            <a:r>
              <a:rPr lang="en" sz="2000">
                <a:solidFill>
                  <a:srgbClr val="000066"/>
                </a:solidFill>
              </a:rPr>
              <a:t>Deciduous trees: 0.15-0.18  (15-18%)</a:t>
            </a:r>
            <a:endParaRPr sz="2000">
              <a:solidFill>
                <a:srgbClr val="000066"/>
              </a:solidFill>
            </a:endParaRPr>
          </a:p>
          <a:p>
            <a:pPr indent="-355600" lvl="1" marL="914400" rtl="0" algn="l">
              <a:lnSpc>
                <a:spcPct val="115000"/>
              </a:lnSpc>
              <a:spcBef>
                <a:spcPts val="0"/>
              </a:spcBef>
              <a:spcAft>
                <a:spcPts val="0"/>
              </a:spcAft>
              <a:buClr>
                <a:srgbClr val="000066"/>
              </a:buClr>
              <a:buSzPts val="2000"/>
              <a:buChar char="○"/>
            </a:pPr>
            <a:r>
              <a:rPr lang="en" sz="2000">
                <a:solidFill>
                  <a:srgbClr val="000066"/>
                </a:solidFill>
              </a:rPr>
              <a:t>Coniferous trees 0.09-0.15  (9-15%)</a:t>
            </a:r>
            <a:endParaRPr sz="2000">
              <a:solidFill>
                <a:srgbClr val="000066"/>
              </a:solidFill>
            </a:endParaRPr>
          </a:p>
          <a:p>
            <a:pPr indent="-387350" lvl="0" marL="457200" marR="0" rtl="0" algn="l">
              <a:lnSpc>
                <a:spcPct val="115000"/>
              </a:lnSpc>
              <a:spcBef>
                <a:spcPts val="0"/>
              </a:spcBef>
              <a:spcAft>
                <a:spcPts val="0"/>
              </a:spcAft>
              <a:buClr>
                <a:srgbClr val="000066"/>
              </a:buClr>
              <a:buSzPts val="2500"/>
              <a:buChar char="●"/>
            </a:pPr>
            <a:r>
              <a:rPr lang="en" sz="2500">
                <a:solidFill>
                  <a:srgbClr val="000066"/>
                </a:solidFill>
              </a:rPr>
              <a:t>Hence</a:t>
            </a:r>
            <a:r>
              <a:rPr lang="en" sz="2500">
                <a:solidFill>
                  <a:srgbClr val="000066"/>
                </a:solidFill>
              </a:rPr>
              <a:t>, removing forests → increases albedo →localized climate cooling.</a:t>
            </a:r>
            <a:endParaRPr sz="2500">
              <a:solidFill>
                <a:srgbClr val="000066"/>
              </a:solidFill>
            </a:endParaRPr>
          </a:p>
          <a:p>
            <a:pPr indent="-387350" lvl="0" marL="457200" marR="0" rtl="0" algn="l">
              <a:lnSpc>
                <a:spcPct val="115000"/>
              </a:lnSpc>
              <a:spcBef>
                <a:spcPts val="0"/>
              </a:spcBef>
              <a:spcAft>
                <a:spcPts val="0"/>
              </a:spcAft>
              <a:buClr>
                <a:srgbClr val="000066"/>
              </a:buClr>
              <a:buSzPts val="2500"/>
              <a:buChar char="●"/>
            </a:pPr>
            <a:r>
              <a:rPr lang="en" sz="2500">
                <a:solidFill>
                  <a:srgbClr val="000066"/>
                </a:solidFill>
              </a:rPr>
              <a:t>However, trees also provide local evaporative cooling and carbon sequestration; loss of trees reduces these cooling effects.</a:t>
            </a:r>
            <a:endParaRPr sz="2500">
              <a:solidFill>
                <a:srgbClr val="000066"/>
              </a:solidFill>
            </a:endParaRPr>
          </a:p>
          <a:p>
            <a:pPr indent="-387350" lvl="0" marL="457200" marR="0" rtl="0" algn="l">
              <a:lnSpc>
                <a:spcPct val="115000"/>
              </a:lnSpc>
              <a:spcBef>
                <a:spcPts val="0"/>
              </a:spcBef>
              <a:spcAft>
                <a:spcPts val="0"/>
              </a:spcAft>
              <a:buClr>
                <a:srgbClr val="000066"/>
              </a:buClr>
              <a:buSzPts val="2500"/>
              <a:buChar char="●"/>
            </a:pPr>
            <a:r>
              <a:rPr lang="en" sz="2500">
                <a:solidFill>
                  <a:srgbClr val="000066"/>
                </a:solidFill>
              </a:rPr>
              <a:t>Cloud feedbacks and snow cover further complicate the issue.</a:t>
            </a:r>
            <a:endParaRPr sz="2500">
              <a:solidFill>
                <a:srgbClr val="000066"/>
              </a:solidFill>
            </a:endParaRPr>
          </a:p>
          <a:p>
            <a:pPr indent="-387350" lvl="0" marL="457200" marR="0" rtl="0" algn="l">
              <a:lnSpc>
                <a:spcPct val="115000"/>
              </a:lnSpc>
              <a:spcBef>
                <a:spcPts val="0"/>
              </a:spcBef>
              <a:spcAft>
                <a:spcPts val="0"/>
              </a:spcAft>
              <a:buClr>
                <a:srgbClr val="000066"/>
              </a:buClr>
              <a:buSzPts val="2500"/>
              <a:buChar char="●"/>
            </a:pPr>
            <a:r>
              <a:rPr lang="en" sz="2500">
                <a:solidFill>
                  <a:srgbClr val="000066"/>
                </a:solidFill>
              </a:rPr>
              <a:t>Studies of new forests indicate:</a:t>
            </a:r>
            <a:endParaRPr sz="2500">
              <a:solidFill>
                <a:srgbClr val="000066"/>
              </a:solidFill>
            </a:endParaRPr>
          </a:p>
          <a:p>
            <a:pPr indent="-342900" lvl="1" marL="914400" marR="0" rtl="0" algn="l">
              <a:lnSpc>
                <a:spcPct val="115000"/>
              </a:lnSpc>
              <a:spcBef>
                <a:spcPts val="0"/>
              </a:spcBef>
              <a:spcAft>
                <a:spcPts val="0"/>
              </a:spcAft>
              <a:buClr>
                <a:srgbClr val="000066"/>
              </a:buClr>
              <a:buSzPts val="1800"/>
              <a:buChar char="○"/>
            </a:pPr>
            <a:r>
              <a:rPr lang="en" sz="1800">
                <a:solidFill>
                  <a:srgbClr val="000066"/>
                </a:solidFill>
              </a:rPr>
              <a:t>A net cooling effect in tropical and mid-latitude areas</a:t>
            </a:r>
            <a:endParaRPr sz="1800">
              <a:solidFill>
                <a:srgbClr val="000066"/>
              </a:solidFill>
            </a:endParaRPr>
          </a:p>
          <a:p>
            <a:pPr indent="-342900" lvl="1" marL="914400" marR="0" rtl="0" algn="l">
              <a:lnSpc>
                <a:spcPct val="115000"/>
              </a:lnSpc>
              <a:spcBef>
                <a:spcPts val="0"/>
              </a:spcBef>
              <a:spcAft>
                <a:spcPts val="0"/>
              </a:spcAft>
              <a:buClr>
                <a:srgbClr val="000066"/>
              </a:buClr>
              <a:buSzPts val="1800"/>
              <a:buChar char="○"/>
            </a:pPr>
            <a:r>
              <a:rPr lang="en" sz="1800">
                <a:solidFill>
                  <a:srgbClr val="000066"/>
                </a:solidFill>
              </a:rPr>
              <a:t>A net neutral or slightly warming effect in high latitudes (e.g. Siberia)</a:t>
            </a:r>
            <a:endParaRPr sz="1800">
              <a:solidFill>
                <a:srgbClr val="000066"/>
              </a:solidFill>
            </a:endParaRPr>
          </a:p>
          <a:p>
            <a:pPr indent="0" lvl="0" marL="0" marR="0" rtl="0" algn="l">
              <a:lnSpc>
                <a:spcPct val="115000"/>
              </a:lnSpc>
              <a:spcBef>
                <a:spcPts val="0"/>
              </a:spcBef>
              <a:spcAft>
                <a:spcPts val="0"/>
              </a:spcAft>
              <a:buNone/>
            </a:pPr>
            <a:r>
              <a:t/>
            </a:r>
            <a:endParaRPr sz="1800">
              <a:solidFill>
                <a:srgbClr val="000066"/>
              </a:solidFill>
            </a:endParaRPr>
          </a:p>
          <a:p>
            <a:pPr indent="0" lvl="0" marL="0" rtl="0" algn="l">
              <a:lnSpc>
                <a:spcPct val="115000"/>
              </a:lnSpc>
              <a:spcBef>
                <a:spcPts val="0"/>
              </a:spcBef>
              <a:spcAft>
                <a:spcPts val="0"/>
              </a:spcAft>
              <a:buNone/>
            </a:pPr>
            <a:r>
              <a:rPr lang="en" sz="600">
                <a:solidFill>
                  <a:srgbClr val="000066"/>
                </a:solidFill>
              </a:rPr>
              <a:t>●</a:t>
            </a:r>
            <a:r>
              <a:rPr lang="en" sz="1000">
                <a:solidFill>
                  <a:srgbClr val="000066"/>
                </a:solidFill>
              </a:rPr>
              <a:t>Betts, Richard A. (2000). "Offset of the potential carbon sink from boreal forestation by decreases in surface albedo". </a:t>
            </a:r>
            <a:r>
              <a:rPr i="1" lang="en" sz="1000">
                <a:solidFill>
                  <a:srgbClr val="000066"/>
                </a:solidFill>
              </a:rPr>
              <a:t>Nature</a:t>
            </a:r>
            <a:r>
              <a:rPr lang="en" sz="1000">
                <a:solidFill>
                  <a:srgbClr val="000066"/>
                </a:solidFill>
              </a:rPr>
              <a:t> </a:t>
            </a:r>
            <a:r>
              <a:rPr b="1" lang="en" sz="1000">
                <a:solidFill>
                  <a:srgbClr val="000066"/>
                </a:solidFill>
              </a:rPr>
              <a:t>408</a:t>
            </a:r>
            <a:r>
              <a:rPr lang="en" sz="1000">
                <a:solidFill>
                  <a:srgbClr val="000066"/>
                </a:solidFill>
              </a:rPr>
              <a:t> (6809): 187–190. </a:t>
            </a:r>
            <a:r>
              <a:rPr lang="en" sz="1000" u="sng">
                <a:solidFill>
                  <a:schemeClr val="hlink"/>
                </a:solidFill>
                <a:hlinkClick r:id="rId3"/>
              </a:rPr>
              <a:t>doi</a:t>
            </a:r>
            <a:r>
              <a:rPr lang="en" sz="1000">
                <a:solidFill>
                  <a:srgbClr val="000066"/>
                </a:solidFill>
              </a:rPr>
              <a:t>:</a:t>
            </a:r>
            <a:r>
              <a:rPr lang="en" sz="1000" u="sng">
                <a:solidFill>
                  <a:schemeClr val="hlink"/>
                </a:solidFill>
                <a:hlinkClick r:id="rId4"/>
              </a:rPr>
              <a:t>10.1038/35041545</a:t>
            </a:r>
            <a:r>
              <a:rPr lang="en" sz="1000">
                <a:solidFill>
                  <a:srgbClr val="000066"/>
                </a:solidFill>
              </a:rPr>
              <a:t>.</a:t>
            </a:r>
            <a:r>
              <a:rPr lang="en" sz="1000" u="sng">
                <a:solidFill>
                  <a:schemeClr val="hlink"/>
                </a:solidFill>
                <a:hlinkClick r:id="rId5"/>
              </a:rPr>
              <a:t>PMID</a:t>
            </a:r>
            <a:r>
              <a:rPr lang="en" sz="1000">
                <a:solidFill>
                  <a:srgbClr val="000066"/>
                </a:solidFill>
              </a:rPr>
              <a:t> </a:t>
            </a:r>
            <a:r>
              <a:rPr lang="en" sz="1000" u="sng">
                <a:solidFill>
                  <a:schemeClr val="hlink"/>
                </a:solidFill>
                <a:hlinkClick r:id="rId6"/>
              </a:rPr>
              <a:t>11089969</a:t>
            </a:r>
            <a:r>
              <a:rPr lang="en" sz="1000">
                <a:solidFill>
                  <a:srgbClr val="000066"/>
                </a:solidFill>
              </a:rPr>
              <a:t>.</a:t>
            </a:r>
            <a:endParaRPr sz="1000">
              <a:solidFill>
                <a:srgbClr val="0000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nvSpPr>
        <p:spPr>
          <a:xfrm>
            <a:off x="0" y="87875"/>
            <a:ext cx="9144000" cy="6770100"/>
          </a:xfrm>
          <a:prstGeom prst="rect">
            <a:avLst/>
          </a:prstGeom>
          <a:noFill/>
          <a:ln>
            <a:noFill/>
          </a:ln>
        </p:spPr>
        <p:txBody>
          <a:bodyPr anchorCtr="0" anchor="t" bIns="91425" lIns="91425" spcFirstLastPara="1" rIns="91425" wrap="square" tIns="91425">
            <a:noAutofit/>
          </a:bodyPr>
          <a:lstStyle/>
          <a:p>
            <a:pPr indent="-381000" lvl="1" marL="914400" rtl="0" algn="l">
              <a:lnSpc>
                <a:spcPct val="150000"/>
              </a:lnSpc>
              <a:spcBef>
                <a:spcPts val="0"/>
              </a:spcBef>
              <a:spcAft>
                <a:spcPts val="0"/>
              </a:spcAft>
              <a:buSzPts val="2400"/>
              <a:buChar char="-"/>
            </a:pPr>
            <a:r>
              <a:rPr lang="en" sz="2400"/>
              <a:t>Energy Flow</a:t>
            </a:r>
            <a:endParaRPr sz="2400"/>
          </a:p>
          <a:p>
            <a:pPr indent="-381000" lvl="2" marL="1371600" rtl="0" algn="l">
              <a:lnSpc>
                <a:spcPct val="150000"/>
              </a:lnSpc>
              <a:spcBef>
                <a:spcPts val="0"/>
              </a:spcBef>
              <a:spcAft>
                <a:spcPts val="0"/>
              </a:spcAft>
              <a:buClr>
                <a:srgbClr val="FF0000"/>
              </a:buClr>
              <a:buSzPts val="2400"/>
              <a:buChar char="-"/>
            </a:pPr>
            <a:r>
              <a:rPr lang="en" sz="2400">
                <a:solidFill>
                  <a:srgbClr val="FF0000"/>
                </a:solidFill>
              </a:rPr>
              <a:t>Food Chain and Food Web</a:t>
            </a:r>
            <a:endParaRPr sz="2400">
              <a:solidFill>
                <a:srgbClr val="FF0000"/>
              </a:solidFill>
            </a:endParaRPr>
          </a:p>
          <a:p>
            <a:pPr indent="-381000" lvl="1" marL="914400" rtl="0" algn="l">
              <a:lnSpc>
                <a:spcPct val="150000"/>
              </a:lnSpc>
              <a:spcBef>
                <a:spcPts val="0"/>
              </a:spcBef>
              <a:spcAft>
                <a:spcPts val="0"/>
              </a:spcAft>
              <a:buSzPts val="2400"/>
              <a:buChar char="-"/>
            </a:pPr>
            <a:r>
              <a:rPr lang="en" sz="2400"/>
              <a:t>Nutrient Recycling</a:t>
            </a:r>
            <a:endParaRPr sz="2400"/>
          </a:p>
          <a:p>
            <a:pPr indent="-381000" lvl="2" marL="1371600" rtl="0" algn="l">
              <a:lnSpc>
                <a:spcPct val="150000"/>
              </a:lnSpc>
              <a:spcBef>
                <a:spcPts val="0"/>
              </a:spcBef>
              <a:spcAft>
                <a:spcPts val="0"/>
              </a:spcAft>
              <a:buClr>
                <a:srgbClr val="FF0000"/>
              </a:buClr>
              <a:buSzPts val="2400"/>
              <a:buChar char="-"/>
            </a:pPr>
            <a:r>
              <a:rPr lang="en" sz="2400">
                <a:solidFill>
                  <a:srgbClr val="FF0000"/>
                </a:solidFill>
              </a:rPr>
              <a:t>Biogeochemical Cycles - Water Cycle, C, N, P, S Cycles</a:t>
            </a:r>
            <a:endParaRPr sz="2400">
              <a:solidFill>
                <a:srgbClr val="FF0000"/>
              </a:solidFill>
            </a:endParaRPr>
          </a:p>
          <a:p>
            <a:pPr indent="-381000" lvl="1" marL="914400" rtl="0" algn="l">
              <a:lnSpc>
                <a:spcPct val="150000"/>
              </a:lnSpc>
              <a:spcBef>
                <a:spcPts val="0"/>
              </a:spcBef>
              <a:spcAft>
                <a:spcPts val="0"/>
              </a:spcAft>
              <a:buSzPts val="2400"/>
              <a:buChar char="-"/>
            </a:pPr>
            <a:r>
              <a:rPr lang="en" sz="2400"/>
              <a:t>Development and Stabilization</a:t>
            </a:r>
            <a:endParaRPr sz="2400"/>
          </a:p>
          <a:p>
            <a:pPr indent="-381000" lvl="2" marL="1371600" rtl="0" algn="l">
              <a:lnSpc>
                <a:spcPct val="150000"/>
              </a:lnSpc>
              <a:spcBef>
                <a:spcPts val="0"/>
              </a:spcBef>
              <a:spcAft>
                <a:spcPts val="0"/>
              </a:spcAft>
              <a:buClr>
                <a:srgbClr val="FF0000"/>
              </a:buClr>
              <a:buSzPts val="2400"/>
              <a:buChar char="-"/>
            </a:pPr>
            <a:r>
              <a:rPr lang="en" sz="2400">
                <a:solidFill>
                  <a:srgbClr val="FF0000"/>
                </a:solidFill>
              </a:rPr>
              <a:t>Community Associations</a:t>
            </a:r>
            <a:endParaRPr sz="2400">
              <a:solidFill>
                <a:srgbClr val="FF0000"/>
              </a:solidFill>
            </a:endParaRPr>
          </a:p>
          <a:p>
            <a:pPr indent="-381000" lvl="2" marL="1371600" rtl="0" algn="l">
              <a:lnSpc>
                <a:spcPct val="150000"/>
              </a:lnSpc>
              <a:spcBef>
                <a:spcPts val="0"/>
              </a:spcBef>
              <a:spcAft>
                <a:spcPts val="0"/>
              </a:spcAft>
              <a:buClr>
                <a:srgbClr val="FF0000"/>
              </a:buClr>
              <a:buSzPts val="2400"/>
              <a:buChar char="-"/>
            </a:pPr>
            <a:r>
              <a:rPr lang="en" sz="2400">
                <a:solidFill>
                  <a:srgbClr val="FF0000"/>
                </a:solidFill>
              </a:rPr>
              <a:t>Community Adaptations</a:t>
            </a:r>
            <a:endParaRPr sz="2400">
              <a:solidFill>
                <a:srgbClr val="FF0000"/>
              </a:solidFill>
            </a:endParaRPr>
          </a:p>
          <a:p>
            <a:pPr indent="-381000" lvl="2" marL="1371600" rtl="0" algn="l">
              <a:lnSpc>
                <a:spcPct val="150000"/>
              </a:lnSpc>
              <a:spcBef>
                <a:spcPts val="0"/>
              </a:spcBef>
              <a:spcAft>
                <a:spcPts val="0"/>
              </a:spcAft>
              <a:buClr>
                <a:srgbClr val="FF0000"/>
              </a:buClr>
              <a:buSzPts val="2400"/>
              <a:buChar char="-"/>
            </a:pPr>
            <a:r>
              <a:rPr lang="en" sz="2400">
                <a:solidFill>
                  <a:srgbClr val="FF0000"/>
                </a:solidFill>
              </a:rPr>
              <a:t>Ecological Succession</a:t>
            </a:r>
            <a:endParaRPr sz="2400">
              <a:solidFill>
                <a:srgbClr val="FF0000"/>
              </a:solidFill>
            </a:endParaRPr>
          </a:p>
          <a:p>
            <a:pPr indent="-381000" lvl="0" marL="457200" rtl="0" algn="l">
              <a:lnSpc>
                <a:spcPct val="150000"/>
              </a:lnSpc>
              <a:spcBef>
                <a:spcPts val="0"/>
              </a:spcBef>
              <a:spcAft>
                <a:spcPts val="0"/>
              </a:spcAft>
              <a:buClr>
                <a:srgbClr val="9900FF"/>
              </a:buClr>
              <a:buSzPts val="2400"/>
              <a:buChar char="-"/>
            </a:pPr>
            <a:r>
              <a:rPr b="1" lang="en" sz="2400">
                <a:solidFill>
                  <a:srgbClr val="9900FF"/>
                </a:solidFill>
              </a:rPr>
              <a:t>Ecosystems Services </a:t>
            </a:r>
            <a:endParaRPr b="1" sz="2400">
              <a:solidFill>
                <a:srgbClr val="9900FF"/>
              </a:solidFill>
            </a:endParaRPr>
          </a:p>
          <a:p>
            <a:pPr indent="-381000" lvl="0" marL="457200" rtl="0" algn="l">
              <a:lnSpc>
                <a:spcPct val="150000"/>
              </a:lnSpc>
              <a:spcBef>
                <a:spcPts val="0"/>
              </a:spcBef>
              <a:spcAft>
                <a:spcPts val="0"/>
              </a:spcAft>
              <a:buClr>
                <a:srgbClr val="9900FF"/>
              </a:buClr>
              <a:buSzPts val="2400"/>
              <a:buChar char="-"/>
            </a:pPr>
            <a:r>
              <a:rPr b="1" lang="en" sz="2400">
                <a:solidFill>
                  <a:srgbClr val="9900FF"/>
                </a:solidFill>
              </a:rPr>
              <a:t>Economical values of Ecosystem Services </a:t>
            </a:r>
            <a:endParaRPr b="1" sz="2400">
              <a:solidFill>
                <a:srgbClr val="9900FF"/>
              </a:solidFill>
            </a:endParaRPr>
          </a:p>
          <a:p>
            <a:pPr indent="-381000" lvl="0" marL="457200" rtl="0" algn="l">
              <a:lnSpc>
                <a:spcPct val="150000"/>
              </a:lnSpc>
              <a:spcBef>
                <a:spcPts val="0"/>
              </a:spcBef>
              <a:spcAft>
                <a:spcPts val="0"/>
              </a:spcAft>
              <a:buClr>
                <a:srgbClr val="9900FF"/>
              </a:buClr>
              <a:buSzPts val="2400"/>
              <a:buChar char="-"/>
            </a:pPr>
            <a:r>
              <a:rPr b="1" lang="en" sz="2400">
                <a:solidFill>
                  <a:srgbClr val="9900FF"/>
                </a:solidFill>
              </a:rPr>
              <a:t>Threats to Ecosystems</a:t>
            </a:r>
            <a:endParaRPr b="1" sz="2400">
              <a:solidFill>
                <a:srgbClr val="9900FF"/>
              </a:solidFill>
            </a:endParaRPr>
          </a:p>
          <a:p>
            <a:pPr indent="-381000" lvl="0" marL="457200" rtl="0" algn="l">
              <a:lnSpc>
                <a:spcPct val="150000"/>
              </a:lnSpc>
              <a:spcBef>
                <a:spcPts val="0"/>
              </a:spcBef>
              <a:spcAft>
                <a:spcPts val="0"/>
              </a:spcAft>
              <a:buClr>
                <a:srgbClr val="9900FF"/>
              </a:buClr>
              <a:buSzPts val="2400"/>
              <a:buChar char="-"/>
            </a:pPr>
            <a:r>
              <a:rPr b="1" lang="en" sz="2400">
                <a:solidFill>
                  <a:srgbClr val="9900FF"/>
                </a:solidFill>
              </a:rPr>
              <a:t>Ecosystems Conservation</a:t>
            </a:r>
            <a:endParaRPr sz="2400">
              <a:solidFill>
                <a:srgbClr val="FF0000"/>
              </a:solidFill>
            </a:endParaRPr>
          </a:p>
          <a:p>
            <a:pPr indent="-317500" lvl="0" marL="457200" rtl="0" algn="l">
              <a:lnSpc>
                <a:spcPct val="150000"/>
              </a:lnSpc>
              <a:spcBef>
                <a:spcPts val="0"/>
              </a:spcBef>
              <a:spcAft>
                <a:spcPts val="0"/>
              </a:spcAft>
              <a:buClr>
                <a:srgbClr val="9900FF"/>
              </a:buClr>
              <a:buSzPts val="1400"/>
              <a:buChar char="-"/>
            </a:pPr>
            <a:r>
              <a:t/>
            </a:r>
            <a:endParaRPr>
              <a:solidFill>
                <a:srgbClr val="9900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2"/>
          <p:cNvSpPr txBox="1"/>
          <p:nvPr/>
        </p:nvSpPr>
        <p:spPr>
          <a:xfrm>
            <a:off x="0" y="0"/>
            <a:ext cx="9144000" cy="87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Phytoplankton, Clouds, Albedo</a:t>
            </a:r>
            <a:endParaRPr/>
          </a:p>
        </p:txBody>
      </p:sp>
      <p:sp>
        <p:nvSpPr>
          <p:cNvPr id="261" name="Google Shape;261;p42"/>
          <p:cNvSpPr txBox="1"/>
          <p:nvPr/>
        </p:nvSpPr>
        <p:spPr>
          <a:xfrm>
            <a:off x="0" y="871500"/>
            <a:ext cx="9045300" cy="5756100"/>
          </a:xfrm>
          <a:prstGeom prst="rect">
            <a:avLst/>
          </a:prstGeom>
          <a:noFill/>
          <a:ln>
            <a:noFill/>
          </a:ln>
        </p:spPr>
        <p:txBody>
          <a:bodyPr anchorCtr="0" anchor="ctr" bIns="91425" lIns="91425" spcFirstLastPara="1" rIns="91425" wrap="square" tIns="91425">
            <a:noAutofit/>
          </a:bodyPr>
          <a:lstStyle/>
          <a:p>
            <a:pPr indent="-406400" lvl="0" marL="457200" rtl="0" algn="l">
              <a:lnSpc>
                <a:spcPct val="90000"/>
              </a:lnSpc>
              <a:spcBef>
                <a:spcPts val="0"/>
              </a:spcBef>
              <a:spcAft>
                <a:spcPts val="0"/>
              </a:spcAft>
              <a:buClr>
                <a:srgbClr val="000066"/>
              </a:buClr>
              <a:buSzPts val="2800"/>
              <a:buChar char="●"/>
            </a:pPr>
            <a:r>
              <a:rPr lang="en" sz="2800">
                <a:solidFill>
                  <a:srgbClr val="000066"/>
                </a:solidFill>
              </a:rPr>
              <a:t>Phytoplankton produce dimethylsulfoniopropionate (DMSP)</a:t>
            </a:r>
            <a:endParaRPr sz="2800">
              <a:solidFill>
                <a:srgbClr val="000066"/>
              </a:solidFill>
            </a:endParaRPr>
          </a:p>
          <a:p>
            <a:pPr indent="-406400" lvl="0" marL="457200" rtl="0" algn="l">
              <a:lnSpc>
                <a:spcPct val="90000"/>
              </a:lnSpc>
              <a:spcBef>
                <a:spcPts val="0"/>
              </a:spcBef>
              <a:spcAft>
                <a:spcPts val="0"/>
              </a:spcAft>
              <a:buClr>
                <a:srgbClr val="000066"/>
              </a:buClr>
              <a:buSzPts val="2800"/>
              <a:buChar char="●"/>
            </a:pPr>
            <a:r>
              <a:rPr lang="en" sz="2800">
                <a:solidFill>
                  <a:srgbClr val="000066"/>
                </a:solidFill>
              </a:rPr>
              <a:t>Converted to Dimethyl sulfide (DMS) in ocean</a:t>
            </a:r>
            <a:endParaRPr sz="2800">
              <a:solidFill>
                <a:srgbClr val="000066"/>
              </a:solidFill>
            </a:endParaRPr>
          </a:p>
          <a:p>
            <a:pPr indent="-406400" lvl="0" marL="457200" rtl="0" algn="l">
              <a:lnSpc>
                <a:spcPct val="90000"/>
              </a:lnSpc>
              <a:spcBef>
                <a:spcPts val="0"/>
              </a:spcBef>
              <a:spcAft>
                <a:spcPts val="0"/>
              </a:spcAft>
              <a:buClr>
                <a:srgbClr val="000066"/>
              </a:buClr>
              <a:buSzPts val="2800"/>
              <a:buChar char="●"/>
            </a:pPr>
            <a:r>
              <a:rPr lang="en" sz="2800">
                <a:solidFill>
                  <a:srgbClr val="000066"/>
                </a:solidFill>
              </a:rPr>
              <a:t>Escapes to atmosphere, oxidizes to SO</a:t>
            </a:r>
            <a:r>
              <a:rPr baseline="-25000" lang="en" sz="2500">
                <a:solidFill>
                  <a:srgbClr val="000066"/>
                </a:solidFill>
              </a:rPr>
              <a:t>2</a:t>
            </a:r>
            <a:r>
              <a:rPr lang="en" sz="2800">
                <a:solidFill>
                  <a:srgbClr val="000066"/>
                </a:solidFill>
              </a:rPr>
              <a:t> and nucleates clouds.</a:t>
            </a:r>
            <a:endParaRPr sz="2800">
              <a:solidFill>
                <a:srgbClr val="000066"/>
              </a:solidFill>
            </a:endParaRPr>
          </a:p>
          <a:p>
            <a:pPr indent="-406400" lvl="0" marL="457200" rtl="0" algn="l">
              <a:lnSpc>
                <a:spcPct val="90000"/>
              </a:lnSpc>
              <a:spcBef>
                <a:spcPts val="0"/>
              </a:spcBef>
              <a:spcAft>
                <a:spcPts val="0"/>
              </a:spcAft>
              <a:buClr>
                <a:srgbClr val="000066"/>
              </a:buClr>
              <a:buSzPts val="2800"/>
              <a:buChar char="●"/>
            </a:pPr>
            <a:r>
              <a:rPr lang="en" sz="2800">
                <a:solidFill>
                  <a:srgbClr val="000066"/>
                </a:solidFill>
              </a:rPr>
              <a:t>This is an example of how the biosphere (plankton) regulates the hydrosphere (global precipitation), earth’s albedo and global temperature.</a:t>
            </a:r>
            <a:endParaRPr sz="2800">
              <a:solidFill>
                <a:srgbClr val="000066"/>
              </a:solidFill>
            </a:endParaRPr>
          </a:p>
          <a:p>
            <a:pPr indent="-406400" lvl="0" marL="457200" rtl="0" algn="l">
              <a:lnSpc>
                <a:spcPct val="90000"/>
              </a:lnSpc>
              <a:spcBef>
                <a:spcPts val="0"/>
              </a:spcBef>
              <a:spcAft>
                <a:spcPts val="0"/>
              </a:spcAft>
              <a:buClr>
                <a:srgbClr val="000066"/>
              </a:buClr>
              <a:buSzPts val="2800"/>
              <a:buChar char="●"/>
            </a:pPr>
            <a:r>
              <a:rPr b="1" lang="en" sz="2800">
                <a:solidFill>
                  <a:srgbClr val="000066"/>
                </a:solidFill>
              </a:rPr>
              <a:t>CLAW Hypothesis:</a:t>
            </a:r>
            <a:r>
              <a:rPr lang="en" sz="2800">
                <a:solidFill>
                  <a:srgbClr val="000066"/>
                </a:solidFill>
              </a:rPr>
              <a:t> negative feedback; regulation of global temperature.</a:t>
            </a:r>
            <a:endParaRPr sz="2800">
              <a:solidFill>
                <a:srgbClr val="000066"/>
              </a:solidFill>
            </a:endParaRPr>
          </a:p>
          <a:p>
            <a:pPr indent="-406400" lvl="0" marL="457200" rtl="0" algn="l">
              <a:lnSpc>
                <a:spcPct val="90000"/>
              </a:lnSpc>
              <a:spcBef>
                <a:spcPts val="0"/>
              </a:spcBef>
              <a:spcAft>
                <a:spcPts val="0"/>
              </a:spcAft>
              <a:buClr>
                <a:srgbClr val="000066"/>
              </a:buClr>
              <a:buSzPts val="2800"/>
              <a:buChar char="●"/>
            </a:pPr>
            <a:r>
              <a:rPr b="1" lang="en" sz="2800">
                <a:solidFill>
                  <a:srgbClr val="000066"/>
                </a:solidFill>
              </a:rPr>
              <a:t>Anti-CLAW Hypothesis:</a:t>
            </a:r>
            <a:r>
              <a:rPr lang="en" sz="2800">
                <a:solidFill>
                  <a:srgbClr val="000066"/>
                </a:solidFill>
              </a:rPr>
              <a:t> positive feedback; escalation of global warming. </a:t>
            </a:r>
            <a:endParaRPr sz="2800">
              <a:solidFill>
                <a:srgbClr val="000066"/>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pic>
        <p:nvPicPr>
          <p:cNvPr id="266" name="Google Shape;266;p43"/>
          <p:cNvPicPr preferRelativeResize="0"/>
          <p:nvPr/>
        </p:nvPicPr>
        <p:blipFill>
          <a:blip r:embed="rId3">
            <a:alphaModFix/>
          </a:blip>
          <a:stretch>
            <a:fillRect/>
          </a:stretch>
        </p:blipFill>
        <p:spPr>
          <a:xfrm>
            <a:off x="242300" y="-4400"/>
            <a:ext cx="8601999" cy="5363225"/>
          </a:xfrm>
          <a:prstGeom prst="rect">
            <a:avLst/>
          </a:prstGeom>
          <a:noFill/>
          <a:ln>
            <a:noFill/>
          </a:ln>
        </p:spPr>
      </p:pic>
      <p:sp>
        <p:nvSpPr>
          <p:cNvPr id="267" name="Google Shape;267;p43"/>
          <p:cNvSpPr txBox="1"/>
          <p:nvPr/>
        </p:nvSpPr>
        <p:spPr>
          <a:xfrm>
            <a:off x="0" y="6248400"/>
            <a:ext cx="9144000" cy="51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https://upload.wikimedia.org/wikipedia/en/thumb/f/f5/CLAW_hypothesis_graphic_1_AYool.png/598px-CLAW_hypothesis_graphic_1_AYool.png</a:t>
            </a:r>
            <a:endParaRPr/>
          </a:p>
        </p:txBody>
      </p:sp>
      <p:sp>
        <p:nvSpPr>
          <p:cNvPr id="268" name="Google Shape;268;p43"/>
          <p:cNvSpPr txBox="1"/>
          <p:nvPr/>
        </p:nvSpPr>
        <p:spPr>
          <a:xfrm>
            <a:off x="82225" y="5344950"/>
            <a:ext cx="9061800" cy="903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2400">
                <a:solidFill>
                  <a:srgbClr val="000066"/>
                </a:solidFill>
              </a:rPr>
              <a:t>Mild warming due to CO</a:t>
            </a:r>
            <a:r>
              <a:rPr baseline="-25000" lang="en" sz="2400">
                <a:solidFill>
                  <a:srgbClr val="000066"/>
                </a:solidFill>
              </a:rPr>
              <a:t>2</a:t>
            </a:r>
            <a:r>
              <a:rPr lang="en" sz="2400">
                <a:solidFill>
                  <a:srgbClr val="000066"/>
                </a:solidFill>
              </a:rPr>
              <a:t> emissions → </a:t>
            </a:r>
            <a:r>
              <a:rPr lang="en" sz="2400">
                <a:solidFill>
                  <a:srgbClr val="000066"/>
                </a:solidFill>
              </a:rPr>
              <a:t>warmer ocea</a:t>
            </a:r>
            <a:r>
              <a:rPr lang="en" sz="2400">
                <a:solidFill>
                  <a:srgbClr val="000066"/>
                </a:solidFill>
              </a:rPr>
              <a:t>n</a:t>
            </a:r>
            <a:r>
              <a:rPr lang="en" sz="2400">
                <a:solidFill>
                  <a:srgbClr val="000066"/>
                </a:solidFill>
              </a:rPr>
              <a:t>s→ more phytoplankton → more DMS → More clouds → cooling (negative feedback; regulation)</a:t>
            </a:r>
            <a:endParaRPr sz="1000">
              <a:solidFill>
                <a:srgbClr val="000066"/>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id="273" name="Google Shape;273;p44"/>
          <p:cNvPicPr preferRelativeResize="0"/>
          <p:nvPr/>
        </p:nvPicPr>
        <p:blipFill>
          <a:blip r:embed="rId3">
            <a:alphaModFix/>
          </a:blip>
          <a:stretch>
            <a:fillRect/>
          </a:stretch>
        </p:blipFill>
        <p:spPr>
          <a:xfrm>
            <a:off x="13700" y="744800"/>
            <a:ext cx="8589499" cy="4651849"/>
          </a:xfrm>
          <a:prstGeom prst="rect">
            <a:avLst/>
          </a:prstGeom>
          <a:noFill/>
          <a:ln>
            <a:noFill/>
          </a:ln>
        </p:spPr>
      </p:pic>
      <p:sp>
        <p:nvSpPr>
          <p:cNvPr id="274" name="Google Shape;274;p44"/>
          <p:cNvSpPr txBox="1"/>
          <p:nvPr/>
        </p:nvSpPr>
        <p:spPr>
          <a:xfrm>
            <a:off x="0" y="5111250"/>
            <a:ext cx="5987700" cy="53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https://upload.wikimedia.org/wikipedia/commons/4/4c/Thermohaline_Circulation_2.png</a:t>
            </a:r>
            <a:endParaRPr sz="1200"/>
          </a:p>
        </p:txBody>
      </p:sp>
      <p:sp>
        <p:nvSpPr>
          <p:cNvPr id="275" name="Google Shape;275;p44"/>
          <p:cNvSpPr txBox="1"/>
          <p:nvPr/>
        </p:nvSpPr>
        <p:spPr>
          <a:xfrm>
            <a:off x="0" y="0"/>
            <a:ext cx="9144000" cy="88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Global Conveyer Belt</a:t>
            </a:r>
            <a:endParaRPr/>
          </a:p>
        </p:txBody>
      </p:sp>
      <p:pic>
        <p:nvPicPr>
          <p:cNvPr descr="Learn about the role of the sea in global warming.&#10;&#10;The global conveyer belt is part of the large-scale ocean circulation that is driven by differences in the density of the waters. It plays a key role in keeping the climate at balance and Europe warm. Global warming may change it forever with unforeseeable consequences. &#10;&#10;Short videos, explaining things. For example Evolution, the Universe, Stock Market or controversial topics like Fracking. Because we love science.&#10;&#10;We would love to interact more with you, our viewers to figure out what topics you want to see. If you have a suggestion for future videos or feedback, drop us a line! :)&#10;&#10;We're a bunch of Information designers from munich, visit us on facebook or behance to say hi!&#10;&#10;&#10;https://www.facebook.com/Kurzgesagt&#10;&#10;https://www.behance.net/kurzgesagt&#10;&#10;The climate change and global conveyor belt&#10;&#10;&#10;Also: We made a brief intro for kurzgesagt videos! Tell us how what you think about it :D&#10;&#10;Help us caption &amp; translate this video!&#10;&#10;http://www.youtube.com/timedtext_cs_panel?c=UCsXVk37bltHxD1rDPwtNM8Q&amp;tab=2" id="276" name="Google Shape;276;p44" title="The Gulf Stream Explained">
            <a:hlinkClick r:id="rId4"/>
          </p:cNvPr>
          <p:cNvPicPr preferRelativeResize="0"/>
          <p:nvPr/>
        </p:nvPicPr>
        <p:blipFill>
          <a:blip r:embed="rId5">
            <a:alphaModFix/>
          </a:blip>
          <a:stretch>
            <a:fillRect/>
          </a:stretch>
        </p:blipFill>
        <p:spPr>
          <a:xfrm>
            <a:off x="6902250" y="5150900"/>
            <a:ext cx="2241750" cy="1681300"/>
          </a:xfrm>
          <a:prstGeom prst="rect">
            <a:avLst/>
          </a:prstGeom>
          <a:noFill/>
          <a:ln>
            <a:noFill/>
          </a:ln>
        </p:spPr>
      </p:pic>
      <p:sp>
        <p:nvSpPr>
          <p:cNvPr id="277" name="Google Shape;277;p44"/>
          <p:cNvSpPr txBox="1"/>
          <p:nvPr/>
        </p:nvSpPr>
        <p:spPr>
          <a:xfrm>
            <a:off x="3480625" y="5877825"/>
            <a:ext cx="3569100" cy="8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Video: </a:t>
            </a:r>
            <a:r>
              <a:rPr lang="en" u="sng">
                <a:solidFill>
                  <a:schemeClr val="hlink"/>
                </a:solidFill>
                <a:hlinkClick r:id="rId6"/>
              </a:rPr>
              <a:t>The Gulf Stream Explained (5 min)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pic>
        <p:nvPicPr>
          <p:cNvPr id="282" name="Google Shape;282;p45"/>
          <p:cNvPicPr preferRelativeResize="0"/>
          <p:nvPr/>
        </p:nvPicPr>
        <p:blipFill>
          <a:blip r:embed="rId3">
            <a:alphaModFix/>
          </a:blip>
          <a:stretch>
            <a:fillRect/>
          </a:stretch>
        </p:blipFill>
        <p:spPr>
          <a:xfrm>
            <a:off x="375225" y="5050"/>
            <a:ext cx="8375700" cy="4704999"/>
          </a:xfrm>
          <a:prstGeom prst="rect">
            <a:avLst/>
          </a:prstGeom>
          <a:noFill/>
          <a:ln>
            <a:noFill/>
          </a:ln>
        </p:spPr>
      </p:pic>
      <p:sp>
        <p:nvSpPr>
          <p:cNvPr id="283" name="Google Shape;283;p45"/>
          <p:cNvSpPr txBox="1"/>
          <p:nvPr/>
        </p:nvSpPr>
        <p:spPr>
          <a:xfrm>
            <a:off x="70425" y="6403975"/>
            <a:ext cx="9073500" cy="3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https://upload.wikimedia.org/wikipedia/en/c/cc/CLAW_hypothesis_graphic_2_AYool.png</a:t>
            </a:r>
            <a:endParaRPr/>
          </a:p>
        </p:txBody>
      </p:sp>
      <p:sp>
        <p:nvSpPr>
          <p:cNvPr id="284" name="Google Shape;284;p45"/>
          <p:cNvSpPr txBox="1"/>
          <p:nvPr/>
        </p:nvSpPr>
        <p:spPr>
          <a:xfrm>
            <a:off x="0" y="4599675"/>
            <a:ext cx="9144000" cy="1650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2400">
                <a:solidFill>
                  <a:srgbClr val="000066"/>
                </a:solidFill>
              </a:rPr>
              <a:t>Excessive </a:t>
            </a:r>
            <a:r>
              <a:rPr lang="en" sz="2400">
                <a:solidFill>
                  <a:srgbClr val="000066"/>
                </a:solidFill>
              </a:rPr>
              <a:t>warming due to massive CO</a:t>
            </a:r>
            <a:r>
              <a:rPr baseline="-25000" lang="en" sz="2400">
                <a:solidFill>
                  <a:srgbClr val="000066"/>
                </a:solidFill>
              </a:rPr>
              <a:t>2</a:t>
            </a:r>
            <a:r>
              <a:rPr lang="en" sz="2400">
                <a:solidFill>
                  <a:srgbClr val="000066"/>
                </a:solidFill>
              </a:rPr>
              <a:t> emissions → melting of ice caps → </a:t>
            </a:r>
            <a:r>
              <a:rPr b="1" lang="en" sz="2400">
                <a:solidFill>
                  <a:srgbClr val="FF0000"/>
                </a:solidFill>
              </a:rPr>
              <a:t>Meltwater pouring into the oceans → stalling of thermohaline ocean currents → ocean stratification</a:t>
            </a:r>
            <a:r>
              <a:rPr lang="en" sz="2400">
                <a:solidFill>
                  <a:srgbClr val="000066"/>
                </a:solidFill>
              </a:rPr>
              <a:t> → less transport of nutrients from ocean bottom to euphotic zone → less phytoplankton → less DMS → less clouds → more heating (positive feedback; escalation)</a:t>
            </a:r>
            <a:endParaRPr sz="2400">
              <a:solidFill>
                <a:srgbClr val="000066"/>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6"/>
          <p:cNvSpPr txBox="1"/>
          <p:nvPr/>
        </p:nvSpPr>
        <p:spPr>
          <a:xfrm>
            <a:off x="0" y="0"/>
            <a:ext cx="9144000" cy="78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000066"/>
                </a:solidFill>
              </a:rPr>
              <a:t>Plants: Significance in Water Cycle</a:t>
            </a:r>
            <a:endParaRPr/>
          </a:p>
        </p:txBody>
      </p:sp>
      <p:sp>
        <p:nvSpPr>
          <p:cNvPr id="290" name="Google Shape;290;p46"/>
          <p:cNvSpPr txBox="1"/>
          <p:nvPr/>
        </p:nvSpPr>
        <p:spPr>
          <a:xfrm>
            <a:off x="0" y="673200"/>
            <a:ext cx="9144000" cy="4363800"/>
          </a:xfrm>
          <a:prstGeom prst="rect">
            <a:avLst/>
          </a:prstGeom>
          <a:noFill/>
          <a:ln>
            <a:noFill/>
          </a:ln>
        </p:spPr>
        <p:txBody>
          <a:bodyPr anchorCtr="0" anchor="ctr" bIns="91425" lIns="91425" spcFirstLastPara="1" rIns="91425" wrap="square" tIns="91425">
            <a:noAutofit/>
          </a:bodyPr>
          <a:lstStyle/>
          <a:p>
            <a:pPr indent="-431800" lvl="0" marL="457200" rtl="0" algn="l">
              <a:lnSpc>
                <a:spcPct val="115000"/>
              </a:lnSpc>
              <a:spcBef>
                <a:spcPts val="0"/>
              </a:spcBef>
              <a:spcAft>
                <a:spcPts val="0"/>
              </a:spcAft>
              <a:buClr>
                <a:srgbClr val="000066"/>
              </a:buClr>
              <a:buSzPts val="3200"/>
              <a:buChar char="●"/>
            </a:pPr>
            <a:r>
              <a:rPr lang="en" sz="3200">
                <a:solidFill>
                  <a:srgbClr val="000066"/>
                </a:solidFill>
              </a:rPr>
              <a:t>Taproots go upto 100x deeper than canopy</a:t>
            </a:r>
            <a:endParaRPr sz="3200">
              <a:solidFill>
                <a:srgbClr val="000066"/>
              </a:solidFill>
            </a:endParaRPr>
          </a:p>
          <a:p>
            <a:pPr indent="-431800" lvl="0" marL="457200" rtl="0" algn="l">
              <a:lnSpc>
                <a:spcPct val="115000"/>
              </a:lnSpc>
              <a:spcBef>
                <a:spcPts val="0"/>
              </a:spcBef>
              <a:spcAft>
                <a:spcPts val="0"/>
              </a:spcAft>
              <a:buClr>
                <a:srgbClr val="000066"/>
              </a:buClr>
              <a:buSzPts val="3200"/>
              <a:buChar char="●"/>
            </a:pPr>
            <a:r>
              <a:rPr lang="en" sz="3200">
                <a:solidFill>
                  <a:srgbClr val="000066"/>
                </a:solidFill>
              </a:rPr>
              <a:t>Short-circuit pathways for soil water redistribution</a:t>
            </a:r>
            <a:endParaRPr sz="3200">
              <a:solidFill>
                <a:srgbClr val="000066"/>
              </a:solidFill>
            </a:endParaRPr>
          </a:p>
          <a:p>
            <a:pPr indent="-431800" lvl="0" marL="457200" rtl="0" algn="l">
              <a:lnSpc>
                <a:spcPct val="115000"/>
              </a:lnSpc>
              <a:spcBef>
                <a:spcPts val="0"/>
              </a:spcBef>
              <a:spcAft>
                <a:spcPts val="0"/>
              </a:spcAft>
              <a:buClr>
                <a:srgbClr val="000066"/>
              </a:buClr>
              <a:buSzPts val="3200"/>
              <a:buChar char="●"/>
            </a:pPr>
            <a:r>
              <a:rPr lang="en" sz="3200">
                <a:solidFill>
                  <a:srgbClr val="000066"/>
                </a:solidFill>
              </a:rPr>
              <a:t>In dry spells, water from below brought to surface, to increase nutrient extraction, photosysnthesis and transpiration.</a:t>
            </a:r>
            <a:endParaRPr sz="3200">
              <a:solidFill>
                <a:srgbClr val="000066"/>
              </a:solidFill>
            </a:endParaRPr>
          </a:p>
          <a:p>
            <a:pPr indent="-431800" lvl="0" marL="457200" rtl="0" algn="l">
              <a:lnSpc>
                <a:spcPct val="115000"/>
              </a:lnSpc>
              <a:spcBef>
                <a:spcPts val="0"/>
              </a:spcBef>
              <a:spcAft>
                <a:spcPts val="0"/>
              </a:spcAft>
              <a:buClr>
                <a:srgbClr val="000066"/>
              </a:buClr>
              <a:buSzPts val="3200"/>
              <a:buChar char="●"/>
            </a:pPr>
            <a:r>
              <a:rPr lang="en" sz="3200">
                <a:solidFill>
                  <a:srgbClr val="000066"/>
                </a:solidFill>
              </a:rPr>
              <a:t>In wet spells, promote percolation</a:t>
            </a:r>
            <a:endParaRPr sz="3200">
              <a:solidFill>
                <a:srgbClr val="000066"/>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7"/>
          <p:cNvSpPr txBox="1"/>
          <p:nvPr/>
        </p:nvSpPr>
        <p:spPr>
          <a:xfrm>
            <a:off x="0" y="1017900"/>
            <a:ext cx="9061800" cy="5361600"/>
          </a:xfrm>
          <a:prstGeom prst="rect">
            <a:avLst/>
          </a:prstGeom>
          <a:noFill/>
          <a:ln>
            <a:noFill/>
          </a:ln>
        </p:spPr>
        <p:txBody>
          <a:bodyPr anchorCtr="0" anchor="ctr" bIns="91425" lIns="91425" spcFirstLastPara="1" rIns="91425" wrap="square" tIns="91425">
            <a:noAutofit/>
          </a:bodyPr>
          <a:lstStyle/>
          <a:p>
            <a:pPr indent="-406400" lvl="0" marL="457200" rtl="0" algn="l">
              <a:lnSpc>
                <a:spcPct val="80000"/>
              </a:lnSpc>
              <a:spcBef>
                <a:spcPts val="0"/>
              </a:spcBef>
              <a:spcAft>
                <a:spcPts val="0"/>
              </a:spcAft>
              <a:buClr>
                <a:srgbClr val="000066"/>
              </a:buClr>
              <a:buSzPts val="2800"/>
              <a:buChar char="●"/>
            </a:pPr>
            <a:r>
              <a:rPr lang="en" sz="2800">
                <a:solidFill>
                  <a:srgbClr val="000066"/>
                </a:solidFill>
              </a:rPr>
              <a:t>Plants pump huge quantities of water from soil to air.</a:t>
            </a:r>
            <a:endParaRPr sz="2800">
              <a:solidFill>
                <a:srgbClr val="000066"/>
              </a:solidFill>
            </a:endParaRPr>
          </a:p>
          <a:p>
            <a:pPr indent="-406400" lvl="1" marL="914400" rtl="0" algn="l">
              <a:lnSpc>
                <a:spcPct val="80000"/>
              </a:lnSpc>
              <a:spcBef>
                <a:spcPts val="0"/>
              </a:spcBef>
              <a:spcAft>
                <a:spcPts val="0"/>
              </a:spcAft>
              <a:buClr>
                <a:srgbClr val="000066"/>
              </a:buClr>
              <a:buSzPts val="2800"/>
              <a:buChar char="○"/>
            </a:pPr>
            <a:r>
              <a:rPr lang="en" sz="2800">
                <a:solidFill>
                  <a:srgbClr val="000066"/>
                </a:solidFill>
              </a:rPr>
              <a:t>100s to 1000s L/day</a:t>
            </a:r>
            <a:endParaRPr sz="2800">
              <a:solidFill>
                <a:srgbClr val="000066"/>
              </a:solidFill>
            </a:endParaRPr>
          </a:p>
          <a:p>
            <a:pPr indent="-406400" lvl="1" marL="914400" rtl="0" algn="l">
              <a:lnSpc>
                <a:spcPct val="80000"/>
              </a:lnSpc>
              <a:spcBef>
                <a:spcPts val="0"/>
              </a:spcBef>
              <a:spcAft>
                <a:spcPts val="0"/>
              </a:spcAft>
              <a:buClr>
                <a:srgbClr val="000066"/>
              </a:buClr>
              <a:buSzPts val="2800"/>
              <a:buChar char="○"/>
            </a:pPr>
            <a:r>
              <a:rPr lang="en" sz="2800">
                <a:solidFill>
                  <a:srgbClr val="000066"/>
                </a:solidFill>
              </a:rPr>
              <a:t>Regulate T and humidity. In a clearing in Nigeria, soil T upto 5°C higher; humidity reduced by 50% compared to adjacent forest.</a:t>
            </a:r>
            <a:endParaRPr sz="2800">
              <a:solidFill>
                <a:srgbClr val="000066"/>
              </a:solidFill>
            </a:endParaRPr>
          </a:p>
          <a:p>
            <a:pPr indent="-406400" lvl="0" marL="457200" marR="0" rtl="0" algn="l">
              <a:lnSpc>
                <a:spcPct val="80000"/>
              </a:lnSpc>
              <a:spcBef>
                <a:spcPts val="0"/>
              </a:spcBef>
              <a:spcAft>
                <a:spcPts val="0"/>
              </a:spcAft>
              <a:buClr>
                <a:srgbClr val="000066"/>
              </a:buClr>
              <a:buSzPts val="2800"/>
              <a:buChar char="●"/>
            </a:pPr>
            <a:r>
              <a:rPr lang="en" sz="2800">
                <a:solidFill>
                  <a:srgbClr val="000066"/>
                </a:solidFill>
              </a:rPr>
              <a:t>Evapo-transpiration</a:t>
            </a:r>
            <a:r>
              <a:rPr lang="en" sz="2800">
                <a:solidFill>
                  <a:srgbClr val="000066"/>
                </a:solidFill>
              </a:rPr>
              <a:t> of trees—nature’s pump and cooler</a:t>
            </a:r>
            <a:endParaRPr sz="2800">
              <a:solidFill>
                <a:srgbClr val="000066"/>
              </a:solidFill>
            </a:endParaRPr>
          </a:p>
          <a:p>
            <a:pPr indent="-406400" lvl="0" marL="457200" marR="0" rtl="0" algn="l">
              <a:lnSpc>
                <a:spcPct val="80000"/>
              </a:lnSpc>
              <a:spcBef>
                <a:spcPts val="0"/>
              </a:spcBef>
              <a:spcAft>
                <a:spcPts val="0"/>
              </a:spcAft>
              <a:buClr>
                <a:srgbClr val="000066"/>
              </a:buClr>
              <a:buSzPts val="2800"/>
              <a:buChar char="●"/>
            </a:pPr>
            <a:r>
              <a:rPr lang="en" sz="2800">
                <a:solidFill>
                  <a:srgbClr val="000066"/>
                </a:solidFill>
              </a:rPr>
              <a:t>Drop in Amazon’s temperature in June/July is due to transpiration.</a:t>
            </a:r>
            <a:endParaRPr sz="2800">
              <a:solidFill>
                <a:srgbClr val="000066"/>
              </a:solidFill>
            </a:endParaRPr>
          </a:p>
          <a:p>
            <a:pPr indent="-406400" lvl="0" marL="457200" marR="0" rtl="0" algn="l">
              <a:lnSpc>
                <a:spcPct val="80000"/>
              </a:lnSpc>
              <a:spcBef>
                <a:spcPts val="0"/>
              </a:spcBef>
              <a:spcAft>
                <a:spcPts val="0"/>
              </a:spcAft>
              <a:buClr>
                <a:srgbClr val="000066"/>
              </a:buClr>
              <a:buSzPts val="2800"/>
              <a:buChar char="●"/>
            </a:pPr>
            <a:r>
              <a:rPr lang="en" sz="2800">
                <a:solidFill>
                  <a:srgbClr val="000066"/>
                </a:solidFill>
              </a:rPr>
              <a:t>Transpiration: 40% of Amazonian rain is from transpiration</a:t>
            </a:r>
            <a:endParaRPr sz="2800">
              <a:solidFill>
                <a:srgbClr val="000066"/>
              </a:solidFill>
            </a:endParaRPr>
          </a:p>
          <a:p>
            <a:pPr indent="-406400" lvl="0" marL="457200" marR="0" rtl="0" algn="l">
              <a:lnSpc>
                <a:spcPct val="80000"/>
              </a:lnSpc>
              <a:spcBef>
                <a:spcPts val="0"/>
              </a:spcBef>
              <a:spcAft>
                <a:spcPts val="0"/>
              </a:spcAft>
              <a:buClr>
                <a:srgbClr val="000066"/>
              </a:buClr>
              <a:buSzPts val="2800"/>
              <a:buChar char="●"/>
            </a:pPr>
            <a:r>
              <a:rPr lang="en" sz="2800">
                <a:solidFill>
                  <a:srgbClr val="000066"/>
                </a:solidFill>
              </a:rPr>
              <a:t>Afforestation efforts: appropriate types and density.</a:t>
            </a:r>
            <a:endParaRPr sz="2800">
              <a:solidFill>
                <a:srgbClr val="000066"/>
              </a:solidFill>
            </a:endParaRPr>
          </a:p>
          <a:p>
            <a:pPr indent="0" lvl="0" marL="0" rtl="0" algn="l">
              <a:lnSpc>
                <a:spcPct val="80000"/>
              </a:lnSpc>
              <a:spcBef>
                <a:spcPts val="0"/>
              </a:spcBef>
              <a:spcAft>
                <a:spcPts val="0"/>
              </a:spcAft>
              <a:buNone/>
            </a:pPr>
            <a:r>
              <a:rPr lang="en" sz="1200">
                <a:solidFill>
                  <a:srgbClr val="000066"/>
                </a:solidFill>
              </a:rPr>
              <a:t>●/http://www.i-sis.org.uk/LOG4.php</a:t>
            </a:r>
            <a:endParaRPr sz="1200">
              <a:solidFill>
                <a:srgbClr val="000066"/>
              </a:solidFill>
            </a:endParaRPr>
          </a:p>
        </p:txBody>
      </p:sp>
      <p:sp>
        <p:nvSpPr>
          <p:cNvPr id="296" name="Google Shape;296;p47"/>
          <p:cNvSpPr txBox="1"/>
          <p:nvPr/>
        </p:nvSpPr>
        <p:spPr>
          <a:xfrm>
            <a:off x="0" y="0"/>
            <a:ext cx="9144000" cy="78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000066"/>
                </a:solidFill>
              </a:rPr>
              <a:t>Plants: Significance in Water Cycle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8"/>
          <p:cNvSpPr txBox="1"/>
          <p:nvPr/>
        </p:nvSpPr>
        <p:spPr>
          <a:xfrm>
            <a:off x="0" y="0"/>
            <a:ext cx="9144000" cy="77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Importance of Rainforests</a:t>
            </a:r>
            <a:endParaRPr/>
          </a:p>
        </p:txBody>
      </p:sp>
      <p:sp>
        <p:nvSpPr>
          <p:cNvPr id="302" name="Google Shape;302;p48"/>
          <p:cNvSpPr txBox="1"/>
          <p:nvPr/>
        </p:nvSpPr>
        <p:spPr>
          <a:xfrm>
            <a:off x="0" y="762000"/>
            <a:ext cx="9144000" cy="5756100"/>
          </a:xfrm>
          <a:prstGeom prst="rect">
            <a:avLst/>
          </a:prstGeom>
          <a:noFill/>
          <a:ln>
            <a:noFill/>
          </a:ln>
        </p:spPr>
        <p:txBody>
          <a:bodyPr anchorCtr="0" anchor="ctr" bIns="91425" lIns="91425" spcFirstLastPara="1" rIns="91425" wrap="square" tIns="91425">
            <a:noAutofit/>
          </a:bodyPr>
          <a:lstStyle/>
          <a:p>
            <a:pPr indent="-387350" lvl="0" marL="457200" rtl="0" algn="l">
              <a:lnSpc>
                <a:spcPct val="80000"/>
              </a:lnSpc>
              <a:spcBef>
                <a:spcPts val="0"/>
              </a:spcBef>
              <a:spcAft>
                <a:spcPts val="0"/>
              </a:spcAft>
              <a:buClr>
                <a:srgbClr val="000066"/>
              </a:buClr>
              <a:buSzPts val="2500"/>
              <a:buChar char="●"/>
            </a:pPr>
            <a:r>
              <a:rPr lang="en" sz="2800">
                <a:solidFill>
                  <a:srgbClr val="000066"/>
                </a:solidFill>
              </a:rPr>
              <a:t>25% of rain never reaches the ground.; wets canopy and evaporates</a:t>
            </a:r>
            <a:endParaRPr sz="2800">
              <a:solidFill>
                <a:srgbClr val="000066"/>
              </a:solidFill>
            </a:endParaRPr>
          </a:p>
          <a:p>
            <a:pPr indent="-387350" lvl="0" marL="457200" rtl="0" algn="l">
              <a:lnSpc>
                <a:spcPct val="80000"/>
              </a:lnSpc>
              <a:spcBef>
                <a:spcPts val="0"/>
              </a:spcBef>
              <a:spcAft>
                <a:spcPts val="0"/>
              </a:spcAft>
              <a:buClr>
                <a:srgbClr val="000066"/>
              </a:buClr>
              <a:buSzPts val="2500"/>
              <a:buChar char="●"/>
            </a:pPr>
            <a:r>
              <a:rPr lang="en" sz="2800">
                <a:solidFill>
                  <a:srgbClr val="000066"/>
                </a:solidFill>
              </a:rPr>
              <a:t>25% of total—runoff</a:t>
            </a:r>
            <a:endParaRPr sz="2800">
              <a:solidFill>
                <a:srgbClr val="000066"/>
              </a:solidFill>
            </a:endParaRPr>
          </a:p>
          <a:p>
            <a:pPr indent="-387350" lvl="0" marL="457200" rtl="0" algn="l">
              <a:lnSpc>
                <a:spcPct val="80000"/>
              </a:lnSpc>
              <a:spcBef>
                <a:spcPts val="0"/>
              </a:spcBef>
              <a:spcAft>
                <a:spcPts val="0"/>
              </a:spcAft>
              <a:buClr>
                <a:srgbClr val="000066"/>
              </a:buClr>
              <a:buSzPts val="2500"/>
              <a:buChar char="●"/>
            </a:pPr>
            <a:r>
              <a:rPr lang="en" sz="2800">
                <a:solidFill>
                  <a:srgbClr val="000066"/>
                </a:solidFill>
              </a:rPr>
              <a:t>50% of total pumped up and transpired by plants.</a:t>
            </a:r>
            <a:endParaRPr sz="2800">
              <a:solidFill>
                <a:srgbClr val="000066"/>
              </a:solidFill>
            </a:endParaRPr>
          </a:p>
          <a:p>
            <a:pPr indent="-387350" lvl="0" marL="457200" rtl="0" algn="l">
              <a:lnSpc>
                <a:spcPct val="80000"/>
              </a:lnSpc>
              <a:spcBef>
                <a:spcPts val="0"/>
              </a:spcBef>
              <a:spcAft>
                <a:spcPts val="0"/>
              </a:spcAft>
              <a:buClr>
                <a:srgbClr val="000066"/>
              </a:buClr>
              <a:buSzPts val="2500"/>
              <a:buChar char="●"/>
            </a:pPr>
            <a:r>
              <a:rPr lang="en" sz="2800">
                <a:solidFill>
                  <a:srgbClr val="000066"/>
                </a:solidFill>
              </a:rPr>
              <a:t>75% of rainwater is returned to the atmosphere; new clouds, new rain,</a:t>
            </a:r>
            <a:endParaRPr sz="2800">
              <a:solidFill>
                <a:srgbClr val="000066"/>
              </a:solidFill>
            </a:endParaRPr>
          </a:p>
          <a:p>
            <a:pPr indent="-387350" lvl="0" marL="457200" rtl="0" algn="l">
              <a:lnSpc>
                <a:spcPct val="80000"/>
              </a:lnSpc>
              <a:spcBef>
                <a:spcPts val="0"/>
              </a:spcBef>
              <a:spcAft>
                <a:spcPts val="0"/>
              </a:spcAft>
              <a:buClr>
                <a:srgbClr val="000066"/>
              </a:buClr>
              <a:buSzPts val="2500"/>
              <a:buChar char="●"/>
            </a:pPr>
            <a:r>
              <a:rPr lang="en" sz="2800">
                <a:solidFill>
                  <a:srgbClr val="000066"/>
                </a:solidFill>
              </a:rPr>
              <a:t>Colossal heat pump—energy of six million atom bombs/day; redistributes energy to higher latitudes</a:t>
            </a:r>
            <a:endParaRPr sz="2800">
              <a:solidFill>
                <a:srgbClr val="000066"/>
              </a:solidFill>
            </a:endParaRPr>
          </a:p>
          <a:p>
            <a:pPr indent="-387350" lvl="0" marL="457200" rtl="0" algn="l">
              <a:lnSpc>
                <a:spcPct val="80000"/>
              </a:lnSpc>
              <a:spcBef>
                <a:spcPts val="0"/>
              </a:spcBef>
              <a:spcAft>
                <a:spcPts val="0"/>
              </a:spcAft>
              <a:buClr>
                <a:srgbClr val="000066"/>
              </a:buClr>
              <a:buSzPts val="2500"/>
              <a:buChar char="●"/>
            </a:pPr>
            <a:r>
              <a:rPr lang="en" sz="2800">
                <a:solidFill>
                  <a:srgbClr val="000066"/>
                </a:solidFill>
              </a:rPr>
              <a:t>Up to 80% incident solar energy carried by hot, humid air;</a:t>
            </a:r>
            <a:endParaRPr sz="2800">
              <a:solidFill>
                <a:srgbClr val="000066"/>
              </a:solidFill>
            </a:endParaRPr>
          </a:p>
          <a:p>
            <a:pPr indent="-317500" lvl="1" marL="914400" rtl="0" algn="l">
              <a:lnSpc>
                <a:spcPct val="80000"/>
              </a:lnSpc>
              <a:spcBef>
                <a:spcPts val="0"/>
              </a:spcBef>
              <a:spcAft>
                <a:spcPts val="0"/>
              </a:spcAft>
              <a:buClr>
                <a:srgbClr val="000066"/>
              </a:buClr>
              <a:buSzPts val="1400"/>
              <a:buChar char="○"/>
            </a:pPr>
            <a:r>
              <a:rPr lang="en" sz="2400">
                <a:solidFill>
                  <a:srgbClr val="000066"/>
                </a:solidFill>
              </a:rPr>
              <a:t>rises rapidly and develops into thunder clouds that simultaneously</a:t>
            </a:r>
            <a:endParaRPr sz="2400">
              <a:solidFill>
                <a:srgbClr val="000066"/>
              </a:solidFill>
            </a:endParaRPr>
          </a:p>
          <a:p>
            <a:pPr indent="-317500" lvl="1" marL="914400" rtl="0" algn="l">
              <a:lnSpc>
                <a:spcPct val="80000"/>
              </a:lnSpc>
              <a:spcBef>
                <a:spcPts val="0"/>
              </a:spcBef>
              <a:spcAft>
                <a:spcPts val="0"/>
              </a:spcAft>
              <a:buClr>
                <a:srgbClr val="000066"/>
              </a:buClr>
              <a:buSzPts val="1400"/>
              <a:buChar char="○"/>
            </a:pPr>
            <a:r>
              <a:rPr lang="en" sz="2400">
                <a:solidFill>
                  <a:srgbClr val="000066"/>
                </a:solidFill>
              </a:rPr>
              <a:t>ater areas further downwind</a:t>
            </a:r>
            <a:endParaRPr sz="2400">
              <a:solidFill>
                <a:srgbClr val="000066"/>
              </a:solidFill>
            </a:endParaRPr>
          </a:p>
          <a:p>
            <a:pPr indent="-317500" lvl="1" marL="914400" rtl="0" algn="l">
              <a:lnSpc>
                <a:spcPct val="80000"/>
              </a:lnSpc>
              <a:spcBef>
                <a:spcPts val="0"/>
              </a:spcBef>
              <a:spcAft>
                <a:spcPts val="0"/>
              </a:spcAft>
              <a:buClr>
                <a:srgbClr val="000066"/>
              </a:buClr>
              <a:buSzPts val="1400"/>
              <a:buChar char="○"/>
            </a:pPr>
            <a:r>
              <a:rPr lang="en" sz="2400">
                <a:solidFill>
                  <a:srgbClr val="000066"/>
                </a:solidFill>
              </a:rPr>
              <a:t>releases latent heat</a:t>
            </a:r>
            <a:endParaRPr sz="2400">
              <a:solidFill>
                <a:srgbClr val="000066"/>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9"/>
          <p:cNvSpPr txBox="1"/>
          <p:nvPr/>
        </p:nvSpPr>
        <p:spPr>
          <a:xfrm>
            <a:off x="0" y="0"/>
            <a:ext cx="9144000" cy="67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Importance of Rainforests</a:t>
            </a:r>
            <a:endParaRPr/>
          </a:p>
        </p:txBody>
      </p:sp>
      <p:sp>
        <p:nvSpPr>
          <p:cNvPr id="308" name="Google Shape;308;p49"/>
          <p:cNvSpPr txBox="1"/>
          <p:nvPr/>
        </p:nvSpPr>
        <p:spPr>
          <a:xfrm>
            <a:off x="0" y="685800"/>
            <a:ext cx="9144000" cy="5624400"/>
          </a:xfrm>
          <a:prstGeom prst="rect">
            <a:avLst/>
          </a:prstGeom>
          <a:noFill/>
          <a:ln>
            <a:noFill/>
          </a:ln>
        </p:spPr>
        <p:txBody>
          <a:bodyPr anchorCtr="0" anchor="ctr" bIns="91425" lIns="91425" spcFirstLastPara="1" rIns="91425" wrap="square" tIns="91425">
            <a:noAutofit/>
          </a:bodyPr>
          <a:lstStyle/>
          <a:p>
            <a:pPr indent="-419100" lvl="0" marL="457200" rtl="0" algn="l">
              <a:lnSpc>
                <a:spcPct val="90000"/>
              </a:lnSpc>
              <a:spcBef>
                <a:spcPts val="0"/>
              </a:spcBef>
              <a:spcAft>
                <a:spcPts val="0"/>
              </a:spcAft>
              <a:buClr>
                <a:srgbClr val="000066"/>
              </a:buClr>
              <a:buSzPts val="3000"/>
              <a:buChar char="●"/>
            </a:pPr>
            <a:r>
              <a:rPr lang="en" sz="3000">
                <a:solidFill>
                  <a:srgbClr val="000066"/>
                </a:solidFill>
              </a:rPr>
              <a:t>Absorb 2 billion tonnes of CO</a:t>
            </a:r>
            <a:r>
              <a:rPr baseline="-25000" lang="en" sz="3000">
                <a:solidFill>
                  <a:srgbClr val="000066"/>
                </a:solidFill>
              </a:rPr>
              <a:t>2</a:t>
            </a:r>
            <a:r>
              <a:rPr lang="en" sz="3000">
                <a:solidFill>
                  <a:srgbClr val="000066"/>
                </a:solidFill>
              </a:rPr>
              <a:t>/yr; about 20-30% of fossil C emissions</a:t>
            </a:r>
            <a:endParaRPr sz="3000">
              <a:solidFill>
                <a:srgbClr val="000066"/>
              </a:solidFill>
            </a:endParaRPr>
          </a:p>
          <a:p>
            <a:pPr indent="-419100" lvl="0" marL="457200" rtl="0" algn="l">
              <a:lnSpc>
                <a:spcPct val="90000"/>
              </a:lnSpc>
              <a:spcBef>
                <a:spcPts val="0"/>
              </a:spcBef>
              <a:spcAft>
                <a:spcPts val="0"/>
              </a:spcAft>
              <a:buClr>
                <a:srgbClr val="000066"/>
              </a:buClr>
              <a:buSzPts val="3000"/>
              <a:buChar char="●"/>
            </a:pPr>
            <a:r>
              <a:rPr lang="en" sz="3000">
                <a:solidFill>
                  <a:srgbClr val="000066"/>
                </a:solidFill>
              </a:rPr>
              <a:t>Destruction of the Amazon:</a:t>
            </a:r>
            <a:endParaRPr sz="3000">
              <a:solidFill>
                <a:srgbClr val="000066"/>
              </a:solidFill>
            </a:endParaRPr>
          </a:p>
          <a:p>
            <a:pPr indent="-400050" lvl="1" marL="914400" rtl="0" algn="l">
              <a:lnSpc>
                <a:spcPct val="90000"/>
              </a:lnSpc>
              <a:spcBef>
                <a:spcPts val="0"/>
              </a:spcBef>
              <a:spcAft>
                <a:spcPts val="0"/>
              </a:spcAft>
              <a:buClr>
                <a:srgbClr val="000066"/>
              </a:buClr>
              <a:buSzPts val="2700"/>
              <a:buChar char="○"/>
            </a:pPr>
            <a:r>
              <a:rPr lang="en" sz="2700">
                <a:solidFill>
                  <a:srgbClr val="000066"/>
                </a:solidFill>
              </a:rPr>
              <a:t>May stall the heat pump</a:t>
            </a:r>
            <a:endParaRPr sz="2700">
              <a:solidFill>
                <a:srgbClr val="000066"/>
              </a:solidFill>
            </a:endParaRPr>
          </a:p>
          <a:p>
            <a:pPr indent="-400050" lvl="1" marL="914400" rtl="0" algn="l">
              <a:lnSpc>
                <a:spcPct val="90000"/>
              </a:lnSpc>
              <a:spcBef>
                <a:spcPts val="0"/>
              </a:spcBef>
              <a:spcAft>
                <a:spcPts val="0"/>
              </a:spcAft>
              <a:buClr>
                <a:srgbClr val="000066"/>
              </a:buClr>
              <a:buSzPts val="2700"/>
              <a:buChar char="○"/>
            </a:pPr>
            <a:r>
              <a:rPr lang="en" sz="2700">
                <a:solidFill>
                  <a:srgbClr val="000066"/>
                </a:solidFill>
              </a:rPr>
              <a:t>Accelerate drought and desertification (positive feedback)</a:t>
            </a:r>
            <a:endParaRPr sz="2700">
              <a:solidFill>
                <a:srgbClr val="000066"/>
              </a:solidFill>
            </a:endParaRPr>
          </a:p>
          <a:p>
            <a:pPr indent="-400050" lvl="1" marL="914400" rtl="0" algn="l">
              <a:lnSpc>
                <a:spcPct val="90000"/>
              </a:lnSpc>
              <a:spcBef>
                <a:spcPts val="0"/>
              </a:spcBef>
              <a:spcAft>
                <a:spcPts val="0"/>
              </a:spcAft>
              <a:buClr>
                <a:srgbClr val="000066"/>
              </a:buClr>
              <a:buSzPts val="2700"/>
              <a:buChar char="○"/>
            </a:pPr>
            <a:r>
              <a:rPr lang="en" sz="2700">
                <a:solidFill>
                  <a:srgbClr val="000066"/>
                </a:solidFill>
              </a:rPr>
              <a:t>Loss of CO</a:t>
            </a:r>
            <a:r>
              <a:rPr baseline="-25000" lang="en" sz="2700">
                <a:solidFill>
                  <a:srgbClr val="000066"/>
                </a:solidFill>
              </a:rPr>
              <a:t>2</a:t>
            </a:r>
            <a:r>
              <a:rPr lang="en" sz="2700">
                <a:solidFill>
                  <a:srgbClr val="000066"/>
                </a:solidFill>
              </a:rPr>
              <a:t> sink; accelerate global warming.</a:t>
            </a:r>
            <a:endParaRPr sz="2700">
              <a:solidFill>
                <a:srgbClr val="000066"/>
              </a:solidFill>
            </a:endParaRPr>
          </a:p>
          <a:p>
            <a:pPr indent="-400050" lvl="1" marL="914400" rtl="0" algn="l">
              <a:lnSpc>
                <a:spcPct val="90000"/>
              </a:lnSpc>
              <a:spcBef>
                <a:spcPts val="0"/>
              </a:spcBef>
              <a:spcAft>
                <a:spcPts val="0"/>
              </a:spcAft>
              <a:buClr>
                <a:srgbClr val="000066"/>
              </a:buClr>
              <a:buSzPts val="2700"/>
              <a:buChar char="○"/>
            </a:pPr>
            <a:r>
              <a:rPr lang="en" sz="2700">
                <a:solidFill>
                  <a:srgbClr val="000066"/>
                </a:solidFill>
              </a:rPr>
              <a:t>Reforestation cannot replace natural stands. Loss of soil carbon.</a:t>
            </a:r>
            <a:endParaRPr sz="2700">
              <a:solidFill>
                <a:srgbClr val="000066"/>
              </a:solidFill>
            </a:endParaRPr>
          </a:p>
          <a:p>
            <a:pPr indent="0" lvl="0" marL="0" rtl="0" algn="l">
              <a:lnSpc>
                <a:spcPct val="90000"/>
              </a:lnSpc>
              <a:spcBef>
                <a:spcPts val="0"/>
              </a:spcBef>
              <a:spcAft>
                <a:spcPts val="0"/>
              </a:spcAft>
              <a:buNone/>
            </a:pPr>
            <a:r>
              <a:t/>
            </a:r>
            <a:endParaRPr>
              <a:solidFill>
                <a:srgbClr val="000066"/>
              </a:solidFill>
            </a:endParaRPr>
          </a:p>
          <a:p>
            <a:pPr indent="0" lvl="0" marL="0" rtl="0" algn="l">
              <a:lnSpc>
                <a:spcPct val="90000"/>
              </a:lnSpc>
              <a:spcBef>
                <a:spcPts val="0"/>
              </a:spcBef>
              <a:spcAft>
                <a:spcPts val="0"/>
              </a:spcAft>
              <a:buNone/>
            </a:pPr>
            <a:r>
              <a:rPr lang="en">
                <a:solidFill>
                  <a:srgbClr val="000066"/>
                </a:solidFill>
              </a:rPr>
              <a:t>S</a:t>
            </a:r>
            <a:r>
              <a:rPr lang="en">
                <a:solidFill>
                  <a:srgbClr val="000066"/>
                </a:solidFill>
              </a:rPr>
              <a:t>ources:</a:t>
            </a:r>
            <a:endParaRPr>
              <a:solidFill>
                <a:srgbClr val="000066"/>
              </a:solidFill>
            </a:endParaRPr>
          </a:p>
          <a:p>
            <a:pPr indent="0" lvl="0" marL="0" rtl="0" algn="l">
              <a:lnSpc>
                <a:spcPct val="90000"/>
              </a:lnSpc>
              <a:spcBef>
                <a:spcPts val="0"/>
              </a:spcBef>
              <a:spcAft>
                <a:spcPts val="0"/>
              </a:spcAft>
              <a:buNone/>
            </a:pPr>
            <a:r>
              <a:rPr lang="en">
                <a:solidFill>
                  <a:srgbClr val="000066"/>
                </a:solidFill>
              </a:rPr>
              <a:t>Prof. Eneas Salati from the University of São Paulo, Piracicaba – Brasil http://www.fgaia.org.br/texts/e-rainforests.html</a:t>
            </a:r>
            <a:endParaRPr>
              <a:solidFill>
                <a:srgbClr val="000066"/>
              </a:solidFill>
            </a:endParaRPr>
          </a:p>
          <a:p>
            <a:pPr indent="0" lvl="0" marL="0" rtl="0" algn="l">
              <a:lnSpc>
                <a:spcPct val="90000"/>
              </a:lnSpc>
              <a:spcBef>
                <a:spcPts val="0"/>
              </a:spcBef>
              <a:spcAft>
                <a:spcPts val="0"/>
              </a:spcAft>
              <a:buNone/>
            </a:pPr>
            <a:r>
              <a:rPr lang="en">
                <a:solidFill>
                  <a:srgbClr val="000066"/>
                </a:solidFill>
              </a:rPr>
              <a:t>http://www.hydrogen.co.uk/h2_now/journal/articles/1_global_warming.htm</a:t>
            </a:r>
            <a:endParaRPr>
              <a:solidFill>
                <a:srgbClr val="000066"/>
              </a:solidFill>
            </a:endParaRPr>
          </a:p>
          <a:p>
            <a:pPr indent="0" lvl="0" marL="0" rtl="0" algn="l">
              <a:lnSpc>
                <a:spcPct val="90000"/>
              </a:lnSpc>
              <a:spcBef>
                <a:spcPts val="0"/>
              </a:spcBef>
              <a:spcAft>
                <a:spcPts val="0"/>
              </a:spcAft>
              <a:buNone/>
            </a:pPr>
            <a:r>
              <a:rPr lang="en">
                <a:solidFill>
                  <a:srgbClr val="000066"/>
                </a:solidFill>
              </a:rPr>
              <a:t>http://www.hydrogen.co.uk/h2_now/journal/articles/2_global_warming.htm</a:t>
            </a:r>
            <a:endParaRPr>
              <a:solidFill>
                <a:srgbClr val="000066"/>
              </a:solidFill>
            </a:endParaRPr>
          </a:p>
          <a:p>
            <a:pPr indent="0" lvl="0" marL="0" rtl="0" algn="l">
              <a:lnSpc>
                <a:spcPct val="90000"/>
              </a:lnSpc>
              <a:spcBef>
                <a:spcPts val="0"/>
              </a:spcBef>
              <a:spcAft>
                <a:spcPts val="0"/>
              </a:spcAft>
              <a:buNone/>
            </a:pPr>
            <a:r>
              <a:rPr lang="en">
                <a:solidFill>
                  <a:srgbClr val="000066"/>
                </a:solidFill>
              </a:rPr>
              <a:t>http://www.greendiary.com/entry/increasing-global-warming-decreases-forests-co2-absorption-capacity</a:t>
            </a:r>
            <a:endParaRPr>
              <a:solidFill>
                <a:srgbClr val="000066"/>
              </a:solidFill>
            </a:endParaRPr>
          </a:p>
          <a:p>
            <a:pPr indent="0" lvl="0" marL="0" rtl="0" algn="l">
              <a:lnSpc>
                <a:spcPct val="90000"/>
              </a:lnSpc>
              <a:spcBef>
                <a:spcPts val="0"/>
              </a:spcBef>
              <a:spcAft>
                <a:spcPts val="0"/>
              </a:spcAft>
              <a:buNone/>
            </a:pPr>
            <a:r>
              <a:rPr lang="en">
                <a:solidFill>
                  <a:srgbClr val="000066"/>
                </a:solidFill>
              </a:rPr>
              <a:t>http://www.i-sis.org.uk/LOG4.php</a:t>
            </a:r>
            <a:endParaRPr>
              <a:solidFill>
                <a:srgbClr val="000066"/>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pic>
        <p:nvPicPr>
          <p:cNvPr id="313" name="Google Shape;313;p50"/>
          <p:cNvPicPr preferRelativeResize="0"/>
          <p:nvPr/>
        </p:nvPicPr>
        <p:blipFill>
          <a:blip r:embed="rId3">
            <a:alphaModFix/>
          </a:blip>
          <a:stretch>
            <a:fillRect/>
          </a:stretch>
        </p:blipFill>
        <p:spPr>
          <a:xfrm>
            <a:off x="153975" y="112024"/>
            <a:ext cx="8893151" cy="6676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51"/>
          <p:cNvSpPr txBox="1"/>
          <p:nvPr/>
        </p:nvSpPr>
        <p:spPr>
          <a:xfrm>
            <a:off x="0" y="0"/>
            <a:ext cx="8601300" cy="83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Availability of Carbon</a:t>
            </a:r>
            <a:endParaRPr/>
          </a:p>
        </p:txBody>
      </p:sp>
      <p:sp>
        <p:nvSpPr>
          <p:cNvPr id="319" name="Google Shape;319;p51"/>
          <p:cNvSpPr txBox="1"/>
          <p:nvPr/>
        </p:nvSpPr>
        <p:spPr>
          <a:xfrm>
            <a:off x="0" y="914400"/>
            <a:ext cx="9144000" cy="4440300"/>
          </a:xfrm>
          <a:prstGeom prst="rect">
            <a:avLst/>
          </a:prstGeom>
          <a:noFill/>
          <a:ln>
            <a:noFill/>
          </a:ln>
        </p:spPr>
        <p:txBody>
          <a:bodyPr anchorCtr="0" anchor="ctr" bIns="91425" lIns="91425" spcFirstLastPara="1" rIns="91425" wrap="square" tIns="91425">
            <a:noAutofit/>
          </a:bodyPr>
          <a:lstStyle/>
          <a:p>
            <a:pPr indent="-431800" lvl="0" marL="457200" rtl="0" algn="l">
              <a:lnSpc>
                <a:spcPct val="115000"/>
              </a:lnSpc>
              <a:spcBef>
                <a:spcPts val="0"/>
              </a:spcBef>
              <a:spcAft>
                <a:spcPts val="0"/>
              </a:spcAft>
              <a:buClr>
                <a:srgbClr val="000066"/>
              </a:buClr>
              <a:buSzPts val="3200"/>
              <a:buChar char="●"/>
            </a:pPr>
            <a:r>
              <a:rPr lang="en" sz="3200">
                <a:solidFill>
                  <a:srgbClr val="000066"/>
                </a:solidFill>
              </a:rPr>
              <a:t>Earth’s C content = 0.19% (0.032% in lithosphere)</a:t>
            </a:r>
            <a:endParaRPr sz="3200">
              <a:solidFill>
                <a:srgbClr val="000066"/>
              </a:solidFill>
            </a:endParaRPr>
          </a:p>
          <a:p>
            <a:pPr indent="-431800" lvl="0" marL="457200" rtl="0" algn="l">
              <a:lnSpc>
                <a:spcPct val="115000"/>
              </a:lnSpc>
              <a:spcBef>
                <a:spcPts val="0"/>
              </a:spcBef>
              <a:spcAft>
                <a:spcPts val="0"/>
              </a:spcAft>
              <a:buClr>
                <a:srgbClr val="000066"/>
              </a:buClr>
              <a:buSzPts val="3200"/>
              <a:buChar char="●"/>
            </a:pPr>
            <a:r>
              <a:rPr lang="en" sz="3200">
                <a:solidFill>
                  <a:srgbClr val="000066"/>
                </a:solidFill>
              </a:rPr>
              <a:t>Atmospheric CO</a:t>
            </a:r>
            <a:r>
              <a:rPr baseline="-25000" lang="en" sz="5300">
                <a:solidFill>
                  <a:srgbClr val="000066"/>
                </a:solidFill>
              </a:rPr>
              <a:t>2 </a:t>
            </a:r>
            <a:r>
              <a:rPr lang="en" sz="3200">
                <a:solidFill>
                  <a:srgbClr val="000066"/>
                </a:solidFill>
              </a:rPr>
              <a:t>is the main utilizable reservoir</a:t>
            </a:r>
            <a:endParaRPr sz="3200">
              <a:solidFill>
                <a:srgbClr val="000066"/>
              </a:solidFill>
            </a:endParaRPr>
          </a:p>
          <a:p>
            <a:pPr indent="-431800" lvl="0" marL="457200" rtl="0" algn="l">
              <a:lnSpc>
                <a:spcPct val="115000"/>
              </a:lnSpc>
              <a:spcBef>
                <a:spcPts val="0"/>
              </a:spcBef>
              <a:spcAft>
                <a:spcPts val="0"/>
              </a:spcAft>
              <a:buClr>
                <a:srgbClr val="000066"/>
              </a:buClr>
              <a:buSzPts val="3200"/>
              <a:buChar char="●"/>
            </a:pPr>
            <a:r>
              <a:rPr lang="en" sz="3200">
                <a:solidFill>
                  <a:srgbClr val="000066"/>
                </a:solidFill>
              </a:rPr>
              <a:t>18% in biomass</a:t>
            </a:r>
            <a:endParaRPr sz="3200">
              <a:solidFill>
                <a:srgbClr val="000066"/>
              </a:solidFill>
            </a:endParaRPr>
          </a:p>
          <a:p>
            <a:pPr indent="-431800" lvl="0" marL="457200" rtl="0" algn="l">
              <a:lnSpc>
                <a:spcPct val="115000"/>
              </a:lnSpc>
              <a:spcBef>
                <a:spcPts val="0"/>
              </a:spcBef>
              <a:spcAft>
                <a:spcPts val="0"/>
              </a:spcAft>
              <a:buClr>
                <a:srgbClr val="000066"/>
              </a:buClr>
              <a:buSzPts val="3200"/>
              <a:buChar char="●"/>
            </a:pPr>
            <a:r>
              <a:rPr lang="en" sz="3200">
                <a:solidFill>
                  <a:srgbClr val="000066"/>
                </a:solidFill>
              </a:rPr>
              <a:t>Main reservoirs air, rocks (carbonates), oceans.</a:t>
            </a:r>
            <a:endParaRPr sz="3200">
              <a:solidFill>
                <a:srgbClr val="00006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nvSpPr>
        <p:spPr>
          <a:xfrm>
            <a:off x="0" y="0"/>
            <a:ext cx="9144000" cy="40986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 sz="4000">
                <a:solidFill>
                  <a:srgbClr val="000066"/>
                </a:solidFill>
              </a:rPr>
              <a:t>Ecology - </a:t>
            </a:r>
            <a:r>
              <a:rPr i="1" lang="en" sz="2800">
                <a:solidFill>
                  <a:srgbClr val="000066"/>
                </a:solidFill>
              </a:rPr>
              <a:t>Ikos</a:t>
            </a:r>
            <a:r>
              <a:rPr lang="en" sz="2800">
                <a:solidFill>
                  <a:srgbClr val="000066"/>
                </a:solidFill>
              </a:rPr>
              <a:t>—dwelling; </a:t>
            </a:r>
            <a:r>
              <a:rPr i="1" lang="en" sz="2800">
                <a:solidFill>
                  <a:srgbClr val="000066"/>
                </a:solidFill>
              </a:rPr>
              <a:t>Logos</a:t>
            </a:r>
            <a:r>
              <a:rPr lang="en" sz="2800">
                <a:solidFill>
                  <a:srgbClr val="000066"/>
                </a:solidFill>
              </a:rPr>
              <a:t>—study</a:t>
            </a:r>
            <a:endParaRPr sz="2800">
              <a:solidFill>
                <a:srgbClr val="000066"/>
              </a:solidFill>
            </a:endParaRPr>
          </a:p>
          <a:p>
            <a:pPr indent="0" lvl="0" marL="0" rtl="0" algn="ctr">
              <a:lnSpc>
                <a:spcPct val="90000"/>
              </a:lnSpc>
              <a:spcBef>
                <a:spcPts val="600"/>
              </a:spcBef>
              <a:spcAft>
                <a:spcPts val="0"/>
              </a:spcAft>
              <a:buNone/>
            </a:pPr>
            <a:r>
              <a:rPr lang="en" sz="2800">
                <a:solidFill>
                  <a:srgbClr val="000066"/>
                </a:solidFill>
              </a:rPr>
              <a:t>Study of the inter-relationships among living beings and their interactions with the physical environment</a:t>
            </a:r>
            <a:r>
              <a:rPr baseline="30000" lang="en" sz="2800" u="sng">
                <a:solidFill>
                  <a:schemeClr val="hlink"/>
                </a:solidFill>
                <a:hlinkClick r:id="rId3"/>
              </a:rPr>
              <a:t>[ref]</a:t>
            </a:r>
            <a:r>
              <a:rPr lang="en" sz="2800">
                <a:solidFill>
                  <a:srgbClr val="000066"/>
                </a:solidFill>
              </a:rPr>
              <a:t>.</a:t>
            </a:r>
            <a:endParaRPr sz="2800">
              <a:solidFill>
                <a:srgbClr val="000066"/>
              </a:solidFill>
            </a:endParaRPr>
          </a:p>
          <a:p>
            <a:pPr indent="0" lvl="0" marL="0" rtl="0" algn="l">
              <a:lnSpc>
                <a:spcPct val="90000"/>
              </a:lnSpc>
              <a:spcBef>
                <a:spcPts val="0"/>
              </a:spcBef>
              <a:spcAft>
                <a:spcPts val="0"/>
              </a:spcAft>
              <a:buNone/>
            </a:pPr>
            <a:r>
              <a:t/>
            </a:r>
            <a:endParaRPr sz="1700">
              <a:solidFill>
                <a:srgbClr val="000066"/>
              </a:solidFill>
            </a:endParaRPr>
          </a:p>
          <a:p>
            <a:pPr indent="0" lvl="0" marL="0" rtl="0" algn="l">
              <a:lnSpc>
                <a:spcPct val="90000"/>
              </a:lnSpc>
              <a:spcBef>
                <a:spcPts val="0"/>
              </a:spcBef>
              <a:spcAft>
                <a:spcPts val="0"/>
              </a:spcAft>
              <a:buNone/>
            </a:pPr>
            <a:r>
              <a:rPr lang="en" sz="2800">
                <a:solidFill>
                  <a:srgbClr val="000066"/>
                </a:solidFill>
              </a:rPr>
              <a:t>Autoecology - study of an individual species including behavior, adaptation and interaction with environment</a:t>
            </a:r>
            <a:r>
              <a:rPr baseline="30000" lang="en" sz="2800" u="sng">
                <a:solidFill>
                  <a:schemeClr val="hlink"/>
                </a:solidFill>
                <a:hlinkClick r:id="rId4"/>
              </a:rPr>
              <a:t>[ref]</a:t>
            </a:r>
            <a:endParaRPr baseline="30000" sz="2800">
              <a:solidFill>
                <a:srgbClr val="000066"/>
              </a:solidFill>
            </a:endParaRPr>
          </a:p>
          <a:p>
            <a:pPr indent="0" lvl="0" marL="0" rtl="0" algn="l">
              <a:lnSpc>
                <a:spcPct val="90000"/>
              </a:lnSpc>
              <a:spcBef>
                <a:spcPts val="0"/>
              </a:spcBef>
              <a:spcAft>
                <a:spcPts val="0"/>
              </a:spcAft>
              <a:buNone/>
            </a:pPr>
            <a:r>
              <a:t/>
            </a:r>
            <a:endParaRPr sz="1700">
              <a:solidFill>
                <a:srgbClr val="000066"/>
              </a:solidFill>
            </a:endParaRPr>
          </a:p>
          <a:p>
            <a:pPr indent="0" lvl="0" marL="0" rtl="0" algn="l">
              <a:lnSpc>
                <a:spcPct val="90000"/>
              </a:lnSpc>
              <a:spcBef>
                <a:spcPts val="0"/>
              </a:spcBef>
              <a:spcAft>
                <a:spcPts val="0"/>
              </a:spcAft>
              <a:buNone/>
            </a:pPr>
            <a:r>
              <a:rPr lang="en" sz="2800">
                <a:solidFill>
                  <a:srgbClr val="000066"/>
                </a:solidFill>
              </a:rPr>
              <a:t>Synecology - study of communities and their interactions with the environment</a:t>
            </a:r>
            <a:r>
              <a:rPr baseline="30000" lang="en" sz="2800" u="sng">
                <a:solidFill>
                  <a:schemeClr val="accent5"/>
                </a:solidFill>
                <a:hlinkClick r:id="rId5"/>
              </a:rPr>
              <a:t>[ref]</a:t>
            </a:r>
            <a:endParaRPr sz="2800">
              <a:solidFill>
                <a:srgbClr val="000066"/>
              </a:solidFill>
            </a:endParaRPr>
          </a:p>
        </p:txBody>
      </p:sp>
      <p:sp>
        <p:nvSpPr>
          <p:cNvPr id="83" name="Google Shape;83;p16"/>
          <p:cNvSpPr txBox="1"/>
          <p:nvPr/>
        </p:nvSpPr>
        <p:spPr>
          <a:xfrm>
            <a:off x="0" y="4114800"/>
            <a:ext cx="9144000" cy="2555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3100">
                <a:solidFill>
                  <a:srgbClr val="000066"/>
                </a:solidFill>
              </a:rPr>
              <a:t>The Physical and biological habitat surrounding us is the in Environment, it has a four segments</a:t>
            </a:r>
            <a:r>
              <a:rPr b="1" baseline="30000" lang="en" sz="3100" u="sng">
                <a:solidFill>
                  <a:schemeClr val="hlink"/>
                </a:solidFill>
                <a:hlinkClick r:id="rId6"/>
              </a:rPr>
              <a:t>[ref]</a:t>
            </a:r>
            <a:endParaRPr baseline="30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pic>
        <p:nvPicPr>
          <p:cNvPr id="324" name="Google Shape;324;p52"/>
          <p:cNvPicPr preferRelativeResize="0"/>
          <p:nvPr/>
        </p:nvPicPr>
        <p:blipFill>
          <a:blip r:embed="rId3">
            <a:alphaModFix/>
          </a:blip>
          <a:stretch>
            <a:fillRect/>
          </a:stretch>
        </p:blipFill>
        <p:spPr>
          <a:xfrm>
            <a:off x="287609" y="0"/>
            <a:ext cx="8551592" cy="6088874"/>
          </a:xfrm>
          <a:prstGeom prst="rect">
            <a:avLst/>
          </a:prstGeom>
          <a:noFill/>
          <a:ln>
            <a:noFill/>
          </a:ln>
        </p:spPr>
      </p:pic>
      <p:sp>
        <p:nvSpPr>
          <p:cNvPr id="325" name="Google Shape;325;p52"/>
          <p:cNvSpPr txBox="1"/>
          <p:nvPr/>
        </p:nvSpPr>
        <p:spPr>
          <a:xfrm>
            <a:off x="0" y="6215100"/>
            <a:ext cx="9144000" cy="51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http://image.slidesharecdn.com/biogeochemicalcycles-120914165417-phpapp01/95/biogeochemical-cycles-6-728.jpg?cb=1347641775</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pic>
        <p:nvPicPr>
          <p:cNvPr id="330" name="Google Shape;330;p53"/>
          <p:cNvPicPr preferRelativeResize="0"/>
          <p:nvPr/>
        </p:nvPicPr>
        <p:blipFill>
          <a:blip r:embed="rId3">
            <a:alphaModFix/>
          </a:blip>
          <a:stretch>
            <a:fillRect/>
          </a:stretch>
        </p:blipFill>
        <p:spPr>
          <a:xfrm>
            <a:off x="102400" y="0"/>
            <a:ext cx="8876973" cy="67246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4"/>
          <p:cNvSpPr txBox="1"/>
          <p:nvPr/>
        </p:nvSpPr>
        <p:spPr>
          <a:xfrm>
            <a:off x="0" y="0"/>
            <a:ext cx="9144000" cy="8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000066"/>
                </a:solidFill>
              </a:rPr>
              <a:t>Potential contributors to climate change</a:t>
            </a:r>
            <a:endParaRPr/>
          </a:p>
        </p:txBody>
      </p:sp>
      <p:sp>
        <p:nvSpPr>
          <p:cNvPr id="336" name="Google Shape;336;p54"/>
          <p:cNvSpPr txBox="1"/>
          <p:nvPr/>
        </p:nvSpPr>
        <p:spPr>
          <a:xfrm>
            <a:off x="0" y="685800"/>
            <a:ext cx="9144000" cy="57726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000066"/>
              </a:buClr>
              <a:buSzPts val="2000"/>
              <a:buChar char="●"/>
            </a:pPr>
            <a:r>
              <a:rPr lang="en" sz="3200">
                <a:solidFill>
                  <a:srgbClr val="000066"/>
                </a:solidFill>
              </a:rPr>
              <a:t>Complex interactions in the climate puzzle</a:t>
            </a:r>
            <a:endParaRPr sz="3200">
              <a:solidFill>
                <a:srgbClr val="000066"/>
              </a:solidFill>
            </a:endParaRPr>
          </a:p>
          <a:p>
            <a:pPr indent="-355600" lvl="0" marL="457200" rtl="0" algn="l">
              <a:lnSpc>
                <a:spcPct val="115000"/>
              </a:lnSpc>
              <a:spcBef>
                <a:spcPts val="0"/>
              </a:spcBef>
              <a:spcAft>
                <a:spcPts val="0"/>
              </a:spcAft>
              <a:buClr>
                <a:srgbClr val="000066"/>
              </a:buClr>
              <a:buSzPts val="2000"/>
              <a:buChar char="●"/>
            </a:pPr>
            <a:r>
              <a:rPr lang="en" sz="3200">
                <a:solidFill>
                  <a:srgbClr val="000066"/>
                </a:solidFill>
              </a:rPr>
              <a:t>Feedback mechanisms</a:t>
            </a:r>
            <a:endParaRPr sz="3200">
              <a:solidFill>
                <a:srgbClr val="000066"/>
              </a:solidFill>
            </a:endParaRPr>
          </a:p>
          <a:p>
            <a:pPr indent="-355600" lvl="0" marL="457200" rtl="0" algn="l">
              <a:lnSpc>
                <a:spcPct val="115000"/>
              </a:lnSpc>
              <a:spcBef>
                <a:spcPts val="0"/>
              </a:spcBef>
              <a:spcAft>
                <a:spcPts val="0"/>
              </a:spcAft>
              <a:buClr>
                <a:srgbClr val="000066"/>
              </a:buClr>
              <a:buSzPts val="2000"/>
              <a:buChar char="●"/>
            </a:pPr>
            <a:r>
              <a:rPr lang="en" sz="3200">
                <a:solidFill>
                  <a:srgbClr val="000066"/>
                </a:solidFill>
              </a:rPr>
              <a:t>Some interesting twists</a:t>
            </a:r>
            <a:endParaRPr sz="3200">
              <a:solidFill>
                <a:srgbClr val="000066"/>
              </a:solidFill>
            </a:endParaRPr>
          </a:p>
          <a:p>
            <a:pPr indent="-317500" lvl="1" marL="914400" rtl="0" algn="l">
              <a:lnSpc>
                <a:spcPct val="115000"/>
              </a:lnSpc>
              <a:spcBef>
                <a:spcPts val="0"/>
              </a:spcBef>
              <a:spcAft>
                <a:spcPts val="0"/>
              </a:spcAft>
              <a:buClr>
                <a:srgbClr val="000066"/>
              </a:buClr>
              <a:buSzPts val="1400"/>
              <a:buChar char="○"/>
            </a:pPr>
            <a:r>
              <a:rPr lang="en" sz="2500">
                <a:solidFill>
                  <a:srgbClr val="000066"/>
                </a:solidFill>
              </a:rPr>
              <a:t>Increasing temp. reduces CO</a:t>
            </a:r>
            <a:r>
              <a:rPr baseline="-25000" lang="en" sz="4400">
                <a:solidFill>
                  <a:srgbClr val="000066"/>
                </a:solidFill>
              </a:rPr>
              <a:t>2</a:t>
            </a:r>
            <a:r>
              <a:rPr lang="en" sz="2500">
                <a:solidFill>
                  <a:srgbClr val="000066"/>
                </a:solidFill>
              </a:rPr>
              <a:t> solubility (reduced C-sink capacity of the ocean)</a:t>
            </a:r>
            <a:endParaRPr sz="2500">
              <a:solidFill>
                <a:srgbClr val="000066"/>
              </a:solidFill>
            </a:endParaRPr>
          </a:p>
          <a:p>
            <a:pPr indent="-317500" lvl="1" marL="914400" rtl="0" algn="l">
              <a:lnSpc>
                <a:spcPct val="115000"/>
              </a:lnSpc>
              <a:spcBef>
                <a:spcPts val="0"/>
              </a:spcBef>
              <a:spcAft>
                <a:spcPts val="0"/>
              </a:spcAft>
              <a:buClr>
                <a:srgbClr val="000066"/>
              </a:buClr>
              <a:buSzPts val="1400"/>
              <a:buChar char="○"/>
            </a:pPr>
            <a:r>
              <a:rPr lang="en" sz="2500">
                <a:solidFill>
                  <a:srgbClr val="000066"/>
                </a:solidFill>
              </a:rPr>
              <a:t>Ocean Acidification reduces C-sequestration in the form of CaCO</a:t>
            </a:r>
            <a:r>
              <a:rPr baseline="-25000" lang="en" sz="4400">
                <a:solidFill>
                  <a:srgbClr val="000066"/>
                </a:solidFill>
              </a:rPr>
              <a:t>3</a:t>
            </a:r>
            <a:endParaRPr baseline="-25000" sz="4400">
              <a:solidFill>
                <a:srgbClr val="000066"/>
              </a:solidFill>
            </a:endParaRPr>
          </a:p>
          <a:p>
            <a:pPr indent="-317500" lvl="1" marL="914400" rtl="0" algn="l">
              <a:lnSpc>
                <a:spcPct val="115000"/>
              </a:lnSpc>
              <a:spcBef>
                <a:spcPts val="0"/>
              </a:spcBef>
              <a:spcAft>
                <a:spcPts val="0"/>
              </a:spcAft>
              <a:buClr>
                <a:srgbClr val="000066"/>
              </a:buClr>
              <a:buSzPts val="1400"/>
              <a:buChar char="○"/>
            </a:pPr>
            <a:r>
              <a:rPr lang="en" sz="2300">
                <a:solidFill>
                  <a:srgbClr val="000066"/>
                </a:solidFill>
              </a:rPr>
              <a:t>740ppm CO</a:t>
            </a:r>
            <a:r>
              <a:rPr baseline="-25000" lang="en" sz="3900">
                <a:solidFill>
                  <a:srgbClr val="000066"/>
                </a:solidFill>
              </a:rPr>
              <a:t>2</a:t>
            </a:r>
            <a:r>
              <a:rPr lang="en" sz="2300">
                <a:solidFill>
                  <a:srgbClr val="000066"/>
                </a:solidFill>
              </a:rPr>
              <a:t> in water by 2100. Reduction in population of mussels by 25% and oysters by 10%</a:t>
            </a:r>
            <a:endParaRPr sz="2300">
              <a:solidFill>
                <a:srgbClr val="000066"/>
              </a:solidFill>
            </a:endParaRPr>
          </a:p>
          <a:p>
            <a:pPr indent="-311150" lvl="1" marL="914400" rtl="0" algn="l">
              <a:lnSpc>
                <a:spcPct val="115000"/>
              </a:lnSpc>
              <a:spcBef>
                <a:spcPts val="0"/>
              </a:spcBef>
              <a:spcAft>
                <a:spcPts val="0"/>
              </a:spcAft>
              <a:buClr>
                <a:srgbClr val="000066"/>
              </a:buClr>
              <a:buSzPts val="1300"/>
              <a:buChar char="○"/>
            </a:pPr>
            <a:r>
              <a:rPr lang="en" sz="2300">
                <a:solidFill>
                  <a:srgbClr val="000066"/>
                </a:solidFill>
              </a:rPr>
              <a:t>At 1800ppm, shells will dissolve</a:t>
            </a:r>
            <a:endParaRPr sz="2300">
              <a:solidFill>
                <a:srgbClr val="000066"/>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5"/>
          <p:cNvSpPr txBox="1"/>
          <p:nvPr/>
        </p:nvSpPr>
        <p:spPr>
          <a:xfrm>
            <a:off x="0" y="0"/>
            <a:ext cx="9061800" cy="88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Human Impacts on Carbon Cycle</a:t>
            </a:r>
            <a:endParaRPr/>
          </a:p>
        </p:txBody>
      </p:sp>
      <p:sp>
        <p:nvSpPr>
          <p:cNvPr id="342" name="Google Shape;342;p55"/>
          <p:cNvSpPr txBox="1"/>
          <p:nvPr/>
        </p:nvSpPr>
        <p:spPr>
          <a:xfrm>
            <a:off x="0" y="1000150"/>
            <a:ext cx="9061800" cy="4293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900">
                <a:solidFill>
                  <a:srgbClr val="000066"/>
                </a:solidFill>
              </a:rPr>
              <a:t>●</a:t>
            </a:r>
            <a:r>
              <a:rPr lang="en" sz="3200">
                <a:solidFill>
                  <a:srgbClr val="000066"/>
                </a:solidFill>
              </a:rPr>
              <a:t> B</a:t>
            </a:r>
            <a:r>
              <a:rPr lang="en" sz="3200">
                <a:solidFill>
                  <a:srgbClr val="000066"/>
                </a:solidFill>
              </a:rPr>
              <a:t>urning of Fossil fuels</a:t>
            </a:r>
            <a:endParaRPr sz="3200">
              <a:solidFill>
                <a:srgbClr val="000066"/>
              </a:solidFill>
            </a:endParaRPr>
          </a:p>
          <a:p>
            <a:pPr indent="0" lvl="0" marL="0" rtl="0" algn="l">
              <a:lnSpc>
                <a:spcPct val="115000"/>
              </a:lnSpc>
              <a:spcBef>
                <a:spcPts val="0"/>
              </a:spcBef>
              <a:spcAft>
                <a:spcPts val="0"/>
              </a:spcAft>
              <a:buNone/>
            </a:pPr>
            <a:r>
              <a:rPr lang="en" sz="1900">
                <a:solidFill>
                  <a:srgbClr val="000066"/>
                </a:solidFill>
              </a:rPr>
              <a:t>●</a:t>
            </a:r>
            <a:r>
              <a:rPr lang="en" sz="3200">
                <a:solidFill>
                  <a:srgbClr val="000066"/>
                </a:solidFill>
              </a:rPr>
              <a:t> Deforestation and Poor Agricultural practices</a:t>
            </a:r>
            <a:endParaRPr sz="3200">
              <a:solidFill>
                <a:srgbClr val="000066"/>
              </a:solidFill>
            </a:endParaRPr>
          </a:p>
          <a:p>
            <a:pPr indent="0" lvl="0" marL="0" rtl="0" algn="l">
              <a:lnSpc>
                <a:spcPct val="115000"/>
              </a:lnSpc>
              <a:spcBef>
                <a:spcPts val="0"/>
              </a:spcBef>
              <a:spcAft>
                <a:spcPts val="0"/>
              </a:spcAft>
              <a:buNone/>
            </a:pPr>
            <a:r>
              <a:rPr lang="en" sz="1900">
                <a:solidFill>
                  <a:srgbClr val="000066"/>
                </a:solidFill>
              </a:rPr>
              <a:t>● </a:t>
            </a:r>
            <a:r>
              <a:rPr lang="en" sz="3200">
                <a:solidFill>
                  <a:srgbClr val="000066"/>
                </a:solidFill>
              </a:rPr>
              <a:t>Increase in atmospheric greenhouse gasses such as CO</a:t>
            </a:r>
            <a:r>
              <a:rPr baseline="-25000" lang="en" sz="5300">
                <a:solidFill>
                  <a:srgbClr val="000066"/>
                </a:solidFill>
              </a:rPr>
              <a:t>2</a:t>
            </a:r>
            <a:r>
              <a:rPr lang="en" sz="3200">
                <a:solidFill>
                  <a:srgbClr val="000066"/>
                </a:solidFill>
              </a:rPr>
              <a:t>, methane, SO</a:t>
            </a:r>
            <a:r>
              <a:rPr baseline="-25000" lang="en" sz="5300">
                <a:solidFill>
                  <a:srgbClr val="000066"/>
                </a:solidFill>
              </a:rPr>
              <a:t>X</a:t>
            </a:r>
            <a:r>
              <a:rPr lang="en" sz="3200">
                <a:solidFill>
                  <a:srgbClr val="000066"/>
                </a:solidFill>
              </a:rPr>
              <a:t>, NO</a:t>
            </a:r>
            <a:r>
              <a:rPr baseline="-25000" lang="en" sz="5300">
                <a:solidFill>
                  <a:srgbClr val="000066"/>
                </a:solidFill>
              </a:rPr>
              <a:t>X</a:t>
            </a:r>
            <a:r>
              <a:rPr lang="en" sz="3200">
                <a:solidFill>
                  <a:srgbClr val="000066"/>
                </a:solidFill>
              </a:rPr>
              <a:t>, etc. leads to Greenhouse effect, global warming and climate change.</a:t>
            </a:r>
            <a:endParaRPr sz="3200">
              <a:solidFill>
                <a:srgbClr val="000066"/>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6"/>
          <p:cNvSpPr txBox="1"/>
          <p:nvPr/>
        </p:nvSpPr>
        <p:spPr>
          <a:xfrm>
            <a:off x="0" y="0"/>
            <a:ext cx="8288700" cy="75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Nitrogen Reservoir</a:t>
            </a:r>
            <a:endParaRPr/>
          </a:p>
        </p:txBody>
      </p:sp>
      <p:sp>
        <p:nvSpPr>
          <p:cNvPr id="348" name="Google Shape;348;p56"/>
          <p:cNvSpPr txBox="1"/>
          <p:nvPr/>
        </p:nvSpPr>
        <p:spPr>
          <a:xfrm>
            <a:off x="0" y="914400"/>
            <a:ext cx="9144000" cy="5187000"/>
          </a:xfrm>
          <a:prstGeom prst="rect">
            <a:avLst/>
          </a:prstGeom>
          <a:noFill/>
          <a:ln>
            <a:noFill/>
          </a:ln>
        </p:spPr>
        <p:txBody>
          <a:bodyPr anchorCtr="0" anchor="ctr" bIns="91425" lIns="91425" spcFirstLastPara="1" rIns="91425" wrap="square" tIns="91425">
            <a:noAutofit/>
          </a:bodyPr>
          <a:lstStyle/>
          <a:p>
            <a:pPr indent="-355600" lvl="0" marL="457200" rtl="0" algn="l">
              <a:lnSpc>
                <a:spcPct val="90000"/>
              </a:lnSpc>
              <a:spcBef>
                <a:spcPts val="600"/>
              </a:spcBef>
              <a:spcAft>
                <a:spcPts val="0"/>
              </a:spcAft>
              <a:buClr>
                <a:srgbClr val="000066"/>
              </a:buClr>
              <a:buSzPts val="2000"/>
              <a:buChar char="●"/>
            </a:pPr>
            <a:r>
              <a:rPr lang="en" sz="3200">
                <a:solidFill>
                  <a:srgbClr val="000066"/>
                </a:solidFill>
              </a:rPr>
              <a:t>N is an essential component of proteins, nucleic acids and other cellular constituents.</a:t>
            </a:r>
            <a:endParaRPr sz="3200">
              <a:solidFill>
                <a:srgbClr val="000066"/>
              </a:solidFill>
            </a:endParaRPr>
          </a:p>
          <a:p>
            <a:pPr indent="-355600" lvl="0" marL="457200" rtl="0" algn="l">
              <a:lnSpc>
                <a:spcPct val="90000"/>
              </a:lnSpc>
              <a:spcBef>
                <a:spcPts val="0"/>
              </a:spcBef>
              <a:spcAft>
                <a:spcPts val="0"/>
              </a:spcAft>
              <a:buClr>
                <a:srgbClr val="000066"/>
              </a:buClr>
              <a:buSzPts val="2000"/>
              <a:buChar char="●"/>
            </a:pPr>
            <a:r>
              <a:rPr b="1" lang="en" sz="3200">
                <a:solidFill>
                  <a:srgbClr val="000066"/>
                </a:solidFill>
              </a:rPr>
              <a:t>Reservoirs – </a:t>
            </a:r>
            <a:r>
              <a:rPr lang="en" sz="3200">
                <a:solidFill>
                  <a:srgbClr val="000066"/>
                </a:solidFill>
              </a:rPr>
              <a:t>79% of the atmosphere is N</a:t>
            </a:r>
            <a:r>
              <a:rPr baseline="-25000" lang="en" sz="5300">
                <a:solidFill>
                  <a:srgbClr val="000066"/>
                </a:solidFill>
              </a:rPr>
              <a:t>2</a:t>
            </a:r>
            <a:r>
              <a:rPr lang="en" sz="3200">
                <a:solidFill>
                  <a:srgbClr val="000066"/>
                </a:solidFill>
              </a:rPr>
              <a:t> gas.</a:t>
            </a:r>
            <a:endParaRPr sz="3200">
              <a:solidFill>
                <a:srgbClr val="000066"/>
              </a:solidFill>
            </a:endParaRPr>
          </a:p>
          <a:p>
            <a:pPr indent="-355600" lvl="0" marL="457200" rtl="0" algn="l">
              <a:lnSpc>
                <a:spcPct val="90000"/>
              </a:lnSpc>
              <a:spcBef>
                <a:spcPts val="0"/>
              </a:spcBef>
              <a:spcAft>
                <a:spcPts val="0"/>
              </a:spcAft>
              <a:buClr>
                <a:srgbClr val="000066"/>
              </a:buClr>
              <a:buSzPts val="2000"/>
              <a:buChar char="●"/>
            </a:pPr>
            <a:r>
              <a:rPr lang="en" sz="3200">
                <a:solidFill>
                  <a:srgbClr val="000066"/>
                </a:solidFill>
              </a:rPr>
              <a:t>The N</a:t>
            </a:r>
            <a:r>
              <a:rPr lang="en" sz="3200" u="sng">
                <a:solidFill>
                  <a:srgbClr val="000066"/>
                </a:solidFill>
              </a:rPr>
              <a:t>=</a:t>
            </a:r>
            <a:r>
              <a:rPr lang="en" sz="3200">
                <a:solidFill>
                  <a:srgbClr val="000066"/>
                </a:solidFill>
              </a:rPr>
              <a:t>N triple bond is relatively difficult to break, requires special conditions. As a result most ecosystems are N-limited.</a:t>
            </a:r>
            <a:endParaRPr sz="3200">
              <a:solidFill>
                <a:srgbClr val="000066"/>
              </a:solidFill>
            </a:endParaRPr>
          </a:p>
          <a:p>
            <a:pPr indent="-355600" lvl="0" marL="457200" rtl="0" algn="l">
              <a:lnSpc>
                <a:spcPct val="90000"/>
              </a:lnSpc>
              <a:spcBef>
                <a:spcPts val="0"/>
              </a:spcBef>
              <a:spcAft>
                <a:spcPts val="0"/>
              </a:spcAft>
              <a:buClr>
                <a:srgbClr val="000066"/>
              </a:buClr>
              <a:buSzPts val="2000"/>
              <a:buChar char="●"/>
            </a:pPr>
            <a:r>
              <a:rPr lang="en" sz="3200">
                <a:solidFill>
                  <a:srgbClr val="000066"/>
                </a:solidFill>
              </a:rPr>
              <a:t>N</a:t>
            </a:r>
            <a:r>
              <a:rPr baseline="-25000" lang="en" sz="5300">
                <a:solidFill>
                  <a:srgbClr val="000066"/>
                </a:solidFill>
              </a:rPr>
              <a:t>2</a:t>
            </a:r>
            <a:r>
              <a:rPr lang="en" sz="3200">
                <a:solidFill>
                  <a:srgbClr val="000066"/>
                </a:solidFill>
              </a:rPr>
              <a:t> dissolves in water, cycles through air, water and living tissue.</a:t>
            </a:r>
            <a:endParaRPr sz="3200">
              <a:solidFill>
                <a:srgbClr val="000066"/>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pic>
        <p:nvPicPr>
          <p:cNvPr id="353" name="Google Shape;353;p57"/>
          <p:cNvPicPr preferRelativeResize="0"/>
          <p:nvPr/>
        </p:nvPicPr>
        <p:blipFill>
          <a:blip r:embed="rId3">
            <a:alphaModFix/>
          </a:blip>
          <a:stretch>
            <a:fillRect/>
          </a:stretch>
        </p:blipFill>
        <p:spPr>
          <a:xfrm>
            <a:off x="1781175" y="119063"/>
            <a:ext cx="5429250" cy="6619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8"/>
          <p:cNvSpPr txBox="1"/>
          <p:nvPr/>
        </p:nvSpPr>
        <p:spPr>
          <a:xfrm>
            <a:off x="0" y="0"/>
            <a:ext cx="9144000" cy="78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Nitrogen Fixation</a:t>
            </a:r>
            <a:endParaRPr/>
          </a:p>
        </p:txBody>
      </p:sp>
      <p:sp>
        <p:nvSpPr>
          <p:cNvPr id="359" name="Google Shape;359;p58"/>
          <p:cNvSpPr txBox="1"/>
          <p:nvPr/>
        </p:nvSpPr>
        <p:spPr>
          <a:xfrm>
            <a:off x="0" y="685800"/>
            <a:ext cx="9144000" cy="5772600"/>
          </a:xfrm>
          <a:prstGeom prst="rect">
            <a:avLst/>
          </a:prstGeom>
          <a:noFill/>
          <a:ln>
            <a:noFill/>
          </a:ln>
        </p:spPr>
        <p:txBody>
          <a:bodyPr anchorCtr="0" anchor="ctr" bIns="91425" lIns="91425" spcFirstLastPara="1" rIns="91425" wrap="square" tIns="91425">
            <a:noAutofit/>
          </a:bodyPr>
          <a:lstStyle/>
          <a:p>
            <a:pPr indent="-368300" lvl="0" marL="457200" rtl="0" algn="l">
              <a:lnSpc>
                <a:spcPct val="90000"/>
              </a:lnSpc>
              <a:spcBef>
                <a:spcPts val="0"/>
              </a:spcBef>
              <a:spcAft>
                <a:spcPts val="0"/>
              </a:spcAft>
              <a:buClr>
                <a:srgbClr val="000066"/>
              </a:buClr>
              <a:buSzPts val="2200"/>
              <a:buChar char="●"/>
            </a:pPr>
            <a:r>
              <a:rPr lang="en" sz="3000" u="sng">
                <a:solidFill>
                  <a:srgbClr val="000066"/>
                </a:solidFill>
              </a:rPr>
              <a:t>Abiotic: </a:t>
            </a:r>
            <a:r>
              <a:rPr lang="en" sz="3000">
                <a:solidFill>
                  <a:srgbClr val="000066"/>
                </a:solidFill>
              </a:rPr>
              <a:t>lightning (very high T and P) 10</a:t>
            </a:r>
            <a:r>
              <a:rPr baseline="30000" lang="en" sz="3000">
                <a:solidFill>
                  <a:srgbClr val="000066"/>
                </a:solidFill>
              </a:rPr>
              <a:t>7</a:t>
            </a:r>
            <a:r>
              <a:rPr lang="en" sz="3000">
                <a:solidFill>
                  <a:srgbClr val="000066"/>
                </a:solidFill>
              </a:rPr>
              <a:t> metric tons yr</a:t>
            </a:r>
            <a:r>
              <a:rPr baseline="30000" lang="en" sz="3000">
                <a:solidFill>
                  <a:srgbClr val="000066"/>
                </a:solidFill>
              </a:rPr>
              <a:t>-1</a:t>
            </a:r>
            <a:r>
              <a:rPr lang="en" sz="3000">
                <a:solidFill>
                  <a:srgbClr val="000066"/>
                </a:solidFill>
              </a:rPr>
              <a:t> ~ 5-8% of total annual N fixation. (weathering of rocks is insignificant)</a:t>
            </a:r>
            <a:endParaRPr sz="3000">
              <a:solidFill>
                <a:srgbClr val="000066"/>
              </a:solidFill>
            </a:endParaRPr>
          </a:p>
          <a:p>
            <a:pPr indent="-368300" lvl="0" marL="457200" rtl="0" algn="l">
              <a:lnSpc>
                <a:spcPct val="90000"/>
              </a:lnSpc>
              <a:spcBef>
                <a:spcPts val="0"/>
              </a:spcBef>
              <a:spcAft>
                <a:spcPts val="0"/>
              </a:spcAft>
              <a:buClr>
                <a:srgbClr val="000066"/>
              </a:buClr>
              <a:buSzPts val="2200"/>
              <a:buChar char="●"/>
            </a:pPr>
            <a:r>
              <a:rPr lang="en" sz="3000" u="sng">
                <a:solidFill>
                  <a:srgbClr val="000066"/>
                </a:solidFill>
              </a:rPr>
              <a:t>Biotic: </a:t>
            </a:r>
            <a:r>
              <a:rPr lang="en" sz="3000">
                <a:solidFill>
                  <a:srgbClr val="000066"/>
                </a:solidFill>
              </a:rPr>
              <a:t>Nitrogen fixation by microbes, 1.75 x10</a:t>
            </a:r>
            <a:r>
              <a:rPr baseline="30000" lang="en" sz="3000">
                <a:solidFill>
                  <a:srgbClr val="000066"/>
                </a:solidFill>
              </a:rPr>
              <a:t>8</a:t>
            </a:r>
            <a:r>
              <a:rPr lang="en" sz="3000">
                <a:solidFill>
                  <a:srgbClr val="000066"/>
                </a:solidFill>
              </a:rPr>
              <a:t> metric tons yr</a:t>
            </a:r>
            <a:r>
              <a:rPr baseline="30000" lang="en" sz="3000">
                <a:solidFill>
                  <a:srgbClr val="000066"/>
                </a:solidFill>
              </a:rPr>
              <a:t>-1 </a:t>
            </a:r>
            <a:r>
              <a:rPr lang="en" sz="3000">
                <a:solidFill>
                  <a:srgbClr val="000066"/>
                </a:solidFill>
              </a:rPr>
              <a:t>(symbiotic bacteria: </a:t>
            </a:r>
            <a:r>
              <a:rPr i="1" lang="en" sz="3000">
                <a:solidFill>
                  <a:srgbClr val="000066"/>
                </a:solidFill>
              </a:rPr>
              <a:t>azobacter </a:t>
            </a:r>
            <a:r>
              <a:rPr lang="en" sz="3000">
                <a:solidFill>
                  <a:srgbClr val="000066"/>
                </a:solidFill>
              </a:rPr>
              <a:t>or </a:t>
            </a:r>
            <a:r>
              <a:rPr i="1" lang="en" sz="3000">
                <a:solidFill>
                  <a:srgbClr val="000066"/>
                </a:solidFill>
              </a:rPr>
              <a:t>rhizobium- </a:t>
            </a:r>
            <a:r>
              <a:rPr lang="en" sz="3000">
                <a:solidFill>
                  <a:srgbClr val="000066"/>
                </a:solidFill>
              </a:rPr>
              <a:t>legumes</a:t>
            </a:r>
            <a:endParaRPr sz="3000">
              <a:solidFill>
                <a:srgbClr val="000066"/>
              </a:solidFill>
            </a:endParaRPr>
          </a:p>
          <a:p>
            <a:pPr indent="-368300" lvl="0" marL="457200" rtl="0" algn="l">
              <a:lnSpc>
                <a:spcPct val="90000"/>
              </a:lnSpc>
              <a:spcBef>
                <a:spcPts val="0"/>
              </a:spcBef>
              <a:spcAft>
                <a:spcPts val="0"/>
              </a:spcAft>
              <a:buClr>
                <a:srgbClr val="000066"/>
              </a:buClr>
              <a:buSzPts val="2200"/>
              <a:buChar char="●"/>
            </a:pPr>
            <a:r>
              <a:rPr lang="en" sz="3000" u="sng">
                <a:solidFill>
                  <a:srgbClr val="000066"/>
                </a:solidFill>
              </a:rPr>
              <a:t>Industrial: </a:t>
            </a:r>
            <a:r>
              <a:rPr lang="en" sz="3000">
                <a:solidFill>
                  <a:srgbClr val="000066"/>
                </a:solidFill>
              </a:rPr>
              <a:t>The Haber-Bosch process (1909) 5x10</a:t>
            </a:r>
            <a:r>
              <a:rPr baseline="30000" lang="en" sz="3000">
                <a:solidFill>
                  <a:srgbClr val="000066"/>
                </a:solidFill>
              </a:rPr>
              <a:t>7</a:t>
            </a:r>
            <a:r>
              <a:rPr lang="en" sz="3000">
                <a:solidFill>
                  <a:srgbClr val="000066"/>
                </a:solidFill>
              </a:rPr>
              <a:t> metric tons yr</a:t>
            </a:r>
            <a:r>
              <a:rPr baseline="30000" lang="en" sz="3000">
                <a:solidFill>
                  <a:srgbClr val="000066"/>
                </a:solidFill>
              </a:rPr>
              <a:t>-1 </a:t>
            </a:r>
            <a:r>
              <a:rPr lang="en" sz="3000">
                <a:solidFill>
                  <a:srgbClr val="000066"/>
                </a:solidFill>
              </a:rPr>
              <a:t>– high P &amp; T, Fe catalyst to convert N</a:t>
            </a:r>
            <a:r>
              <a:rPr baseline="-25000" lang="en" sz="3000">
                <a:solidFill>
                  <a:srgbClr val="000066"/>
                </a:solidFill>
              </a:rPr>
              <a:t>2</a:t>
            </a:r>
            <a:r>
              <a:rPr lang="en" sz="3000">
                <a:solidFill>
                  <a:srgbClr val="000066"/>
                </a:solidFill>
              </a:rPr>
              <a:t> to NH</a:t>
            </a:r>
            <a:r>
              <a:rPr baseline="-25000" lang="en" sz="3000">
                <a:solidFill>
                  <a:srgbClr val="000066"/>
                </a:solidFill>
              </a:rPr>
              <a:t>3;</a:t>
            </a:r>
            <a:r>
              <a:rPr lang="en" sz="3000">
                <a:solidFill>
                  <a:srgbClr val="000066"/>
                </a:solidFill>
              </a:rPr>
              <a:t>&amp;</a:t>
            </a:r>
            <a:r>
              <a:rPr baseline="-25000" lang="en" sz="3000">
                <a:solidFill>
                  <a:srgbClr val="000066"/>
                </a:solidFill>
              </a:rPr>
              <a:t>  </a:t>
            </a:r>
            <a:r>
              <a:rPr lang="en" sz="3000">
                <a:solidFill>
                  <a:srgbClr val="000066"/>
                </a:solidFill>
              </a:rPr>
              <a:t>NH</a:t>
            </a:r>
            <a:r>
              <a:rPr baseline="-25000" lang="en" sz="3000">
                <a:solidFill>
                  <a:srgbClr val="000066"/>
                </a:solidFill>
              </a:rPr>
              <a:t>4</a:t>
            </a:r>
            <a:r>
              <a:rPr lang="en" sz="3000">
                <a:solidFill>
                  <a:srgbClr val="000066"/>
                </a:solidFill>
              </a:rPr>
              <a:t>NO</a:t>
            </a:r>
            <a:r>
              <a:rPr baseline="-25000" lang="en" sz="3000">
                <a:solidFill>
                  <a:srgbClr val="000066"/>
                </a:solidFill>
              </a:rPr>
              <a:t>3</a:t>
            </a:r>
            <a:endParaRPr baseline="-25000" sz="3000">
              <a:solidFill>
                <a:srgbClr val="000066"/>
              </a:solidFill>
            </a:endParaRPr>
          </a:p>
          <a:p>
            <a:pPr indent="-368300" lvl="0" marL="457200" rtl="0" algn="l">
              <a:lnSpc>
                <a:spcPct val="90000"/>
              </a:lnSpc>
              <a:spcBef>
                <a:spcPts val="0"/>
              </a:spcBef>
              <a:spcAft>
                <a:spcPts val="0"/>
              </a:spcAft>
              <a:buClr>
                <a:srgbClr val="000066"/>
              </a:buClr>
              <a:buSzPts val="2200"/>
              <a:buChar char="●"/>
            </a:pPr>
            <a:r>
              <a:rPr lang="en" sz="3000" u="sng">
                <a:solidFill>
                  <a:srgbClr val="000066"/>
                </a:solidFill>
              </a:rPr>
              <a:t>Combustion Side Effect</a:t>
            </a:r>
            <a:r>
              <a:rPr lang="en" sz="3000">
                <a:solidFill>
                  <a:srgbClr val="000066"/>
                </a:solidFill>
              </a:rPr>
              <a:t>: 2x10</a:t>
            </a:r>
            <a:r>
              <a:rPr baseline="30000" lang="en" sz="3000">
                <a:solidFill>
                  <a:srgbClr val="000066"/>
                </a:solidFill>
              </a:rPr>
              <a:t>7</a:t>
            </a:r>
            <a:r>
              <a:rPr lang="en" sz="3000">
                <a:solidFill>
                  <a:srgbClr val="000066"/>
                </a:solidFill>
              </a:rPr>
              <a:t> metric tons yr</a:t>
            </a:r>
            <a:r>
              <a:rPr baseline="30000" lang="en" sz="3000">
                <a:solidFill>
                  <a:srgbClr val="000066"/>
                </a:solidFill>
              </a:rPr>
              <a:t>-1.</a:t>
            </a:r>
            <a:r>
              <a:rPr lang="en" sz="3000">
                <a:solidFill>
                  <a:srgbClr val="000066"/>
                </a:solidFill>
              </a:rPr>
              <a:t> High T and P oxidizes N</a:t>
            </a:r>
            <a:r>
              <a:rPr baseline="-25000" lang="en" sz="3000">
                <a:solidFill>
                  <a:srgbClr val="000066"/>
                </a:solidFill>
              </a:rPr>
              <a:t>2</a:t>
            </a:r>
            <a:r>
              <a:rPr lang="en" sz="3000">
                <a:solidFill>
                  <a:srgbClr val="000066"/>
                </a:solidFill>
              </a:rPr>
              <a:t> to NO</a:t>
            </a:r>
            <a:r>
              <a:rPr baseline="-25000" lang="en" sz="3000">
                <a:solidFill>
                  <a:srgbClr val="000066"/>
                </a:solidFill>
              </a:rPr>
              <a:t>x</a:t>
            </a:r>
            <a:endParaRPr baseline="-25000" sz="3000">
              <a:solidFill>
                <a:srgbClr val="000066"/>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9"/>
          <p:cNvSpPr txBox="1"/>
          <p:nvPr/>
        </p:nvSpPr>
        <p:spPr>
          <a:xfrm>
            <a:off x="0" y="0"/>
            <a:ext cx="9144000" cy="57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Nitrification-Denitrification</a:t>
            </a:r>
            <a:endParaRPr/>
          </a:p>
        </p:txBody>
      </p:sp>
      <p:sp>
        <p:nvSpPr>
          <p:cNvPr id="365" name="Google Shape;365;p59"/>
          <p:cNvSpPr txBox="1"/>
          <p:nvPr/>
        </p:nvSpPr>
        <p:spPr>
          <a:xfrm>
            <a:off x="0" y="575700"/>
            <a:ext cx="9144000" cy="59370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rgbClr val="000066"/>
              </a:buClr>
              <a:buSzPts val="2200"/>
              <a:buChar char="●"/>
            </a:pPr>
            <a:r>
              <a:rPr b="1" lang="en" sz="3200">
                <a:solidFill>
                  <a:srgbClr val="000066"/>
                </a:solidFill>
              </a:rPr>
              <a:t>Nitrification </a:t>
            </a:r>
            <a:r>
              <a:rPr lang="en" sz="3200">
                <a:solidFill>
                  <a:srgbClr val="000066"/>
                </a:solidFill>
              </a:rPr>
              <a:t>by chemoautotrophs</a:t>
            </a:r>
            <a:endParaRPr sz="3200">
              <a:solidFill>
                <a:srgbClr val="000066"/>
              </a:solidFill>
            </a:endParaRPr>
          </a:p>
          <a:p>
            <a:pPr indent="-317500" lvl="1" marL="914400" rtl="0" algn="l">
              <a:lnSpc>
                <a:spcPct val="115000"/>
              </a:lnSpc>
              <a:spcBef>
                <a:spcPts val="0"/>
              </a:spcBef>
              <a:spcAft>
                <a:spcPts val="0"/>
              </a:spcAft>
              <a:buClr>
                <a:srgbClr val="000066"/>
              </a:buClr>
              <a:buSzPts val="1400"/>
              <a:buChar char="○"/>
            </a:pPr>
            <a:r>
              <a:rPr lang="en" sz="3000">
                <a:solidFill>
                  <a:srgbClr val="000066"/>
                </a:solidFill>
              </a:rPr>
              <a:t>Bacteria of the genus </a:t>
            </a:r>
            <a:r>
              <a:rPr i="1" lang="en" sz="3000">
                <a:solidFill>
                  <a:srgbClr val="000066"/>
                </a:solidFill>
              </a:rPr>
              <a:t>Nitrosomonas </a:t>
            </a:r>
            <a:r>
              <a:rPr lang="en" sz="3000">
                <a:solidFill>
                  <a:srgbClr val="000066"/>
                </a:solidFill>
              </a:rPr>
              <a:t>oxidize NH</a:t>
            </a:r>
            <a:r>
              <a:rPr baseline="-25000" lang="en" sz="5100">
                <a:solidFill>
                  <a:srgbClr val="000066"/>
                </a:solidFill>
              </a:rPr>
              <a:t>3</a:t>
            </a:r>
            <a:r>
              <a:rPr lang="en" sz="3000">
                <a:solidFill>
                  <a:srgbClr val="000066"/>
                </a:solidFill>
              </a:rPr>
              <a:t> to NO</a:t>
            </a:r>
            <a:r>
              <a:rPr baseline="-25000" lang="en" sz="5100">
                <a:solidFill>
                  <a:srgbClr val="000066"/>
                </a:solidFill>
              </a:rPr>
              <a:t>2</a:t>
            </a:r>
            <a:r>
              <a:rPr baseline="30000" lang="en" sz="5100">
                <a:solidFill>
                  <a:srgbClr val="000066"/>
                </a:solidFill>
              </a:rPr>
              <a:t>-</a:t>
            </a:r>
            <a:endParaRPr baseline="30000" sz="5100">
              <a:solidFill>
                <a:srgbClr val="000066"/>
              </a:solidFill>
            </a:endParaRPr>
          </a:p>
          <a:p>
            <a:pPr indent="-317500" lvl="1" marL="914400" rtl="0" algn="l">
              <a:lnSpc>
                <a:spcPct val="115000"/>
              </a:lnSpc>
              <a:spcBef>
                <a:spcPts val="0"/>
              </a:spcBef>
              <a:spcAft>
                <a:spcPts val="0"/>
              </a:spcAft>
              <a:buClr>
                <a:srgbClr val="000066"/>
              </a:buClr>
              <a:buSzPts val="1400"/>
              <a:buChar char="○"/>
            </a:pPr>
            <a:r>
              <a:rPr lang="en" sz="3000">
                <a:solidFill>
                  <a:srgbClr val="000066"/>
                </a:solidFill>
              </a:rPr>
              <a:t>Bacteria of the genus </a:t>
            </a:r>
            <a:r>
              <a:rPr i="1" lang="en" sz="3000">
                <a:solidFill>
                  <a:srgbClr val="000066"/>
                </a:solidFill>
              </a:rPr>
              <a:t>Nitrobacter </a:t>
            </a:r>
            <a:r>
              <a:rPr lang="en" sz="3000">
                <a:solidFill>
                  <a:srgbClr val="000066"/>
                </a:solidFill>
              </a:rPr>
              <a:t>oxidize the nitrites to NO</a:t>
            </a:r>
            <a:r>
              <a:rPr baseline="-25000" lang="en" sz="5100">
                <a:solidFill>
                  <a:srgbClr val="000066"/>
                </a:solidFill>
              </a:rPr>
              <a:t>3</a:t>
            </a:r>
            <a:r>
              <a:rPr baseline="30000" lang="en" sz="5100">
                <a:solidFill>
                  <a:srgbClr val="000066"/>
                </a:solidFill>
              </a:rPr>
              <a:t>-</a:t>
            </a:r>
            <a:endParaRPr baseline="30000" sz="5100">
              <a:solidFill>
                <a:srgbClr val="000066"/>
              </a:solidFill>
            </a:endParaRPr>
          </a:p>
          <a:p>
            <a:pPr indent="-368300" lvl="0" marL="457200" rtl="0" algn="l">
              <a:lnSpc>
                <a:spcPct val="115000"/>
              </a:lnSpc>
              <a:spcBef>
                <a:spcPts val="0"/>
              </a:spcBef>
              <a:spcAft>
                <a:spcPts val="0"/>
              </a:spcAft>
              <a:buClr>
                <a:srgbClr val="000066"/>
              </a:buClr>
              <a:buSzPts val="2200"/>
              <a:buChar char="●"/>
            </a:pPr>
            <a:r>
              <a:rPr b="1" lang="en" sz="3200">
                <a:solidFill>
                  <a:srgbClr val="000066"/>
                </a:solidFill>
              </a:rPr>
              <a:t>Denitrication </a:t>
            </a:r>
            <a:r>
              <a:rPr lang="en" sz="3200">
                <a:solidFill>
                  <a:srgbClr val="000066"/>
                </a:solidFill>
              </a:rPr>
              <a:t>Anaerobic respiration of NO</a:t>
            </a:r>
            <a:r>
              <a:rPr baseline="-25000" lang="en" sz="5300">
                <a:solidFill>
                  <a:srgbClr val="000066"/>
                </a:solidFill>
              </a:rPr>
              <a:t>3</a:t>
            </a:r>
            <a:r>
              <a:rPr baseline="30000" lang="en" sz="5300">
                <a:solidFill>
                  <a:srgbClr val="000066"/>
                </a:solidFill>
              </a:rPr>
              <a:t>-</a:t>
            </a:r>
            <a:r>
              <a:rPr lang="en" sz="3200">
                <a:solidFill>
                  <a:srgbClr val="000066"/>
                </a:solidFill>
              </a:rPr>
              <a:t> to dinitrogen gas by several species of </a:t>
            </a:r>
            <a:r>
              <a:rPr i="1" lang="en" sz="3200">
                <a:solidFill>
                  <a:srgbClr val="000066"/>
                </a:solidFill>
              </a:rPr>
              <a:t>Pseudomonas</a:t>
            </a:r>
            <a:r>
              <a:rPr lang="en" sz="3200">
                <a:solidFill>
                  <a:srgbClr val="000066"/>
                </a:solidFill>
              </a:rPr>
              <a:t>, </a:t>
            </a:r>
            <a:r>
              <a:rPr i="1" lang="en" sz="3200">
                <a:solidFill>
                  <a:srgbClr val="000066"/>
                </a:solidFill>
              </a:rPr>
              <a:t>Alkaligenes</a:t>
            </a:r>
            <a:r>
              <a:rPr lang="en" sz="3200">
                <a:solidFill>
                  <a:srgbClr val="000066"/>
                </a:solidFill>
              </a:rPr>
              <a:t>, and </a:t>
            </a:r>
            <a:r>
              <a:rPr i="1" lang="en" sz="3200">
                <a:solidFill>
                  <a:srgbClr val="000066"/>
                </a:solidFill>
              </a:rPr>
              <a:t>Bacillus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60"/>
          <p:cNvSpPr txBox="1"/>
          <p:nvPr/>
        </p:nvSpPr>
        <p:spPr>
          <a:xfrm>
            <a:off x="0" y="-76200"/>
            <a:ext cx="9061800" cy="88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Human Impacts on Nitrogen Cycle</a:t>
            </a:r>
            <a:endParaRPr/>
          </a:p>
        </p:txBody>
      </p:sp>
      <p:sp>
        <p:nvSpPr>
          <p:cNvPr id="371" name="Google Shape;371;p60"/>
          <p:cNvSpPr txBox="1"/>
          <p:nvPr/>
        </p:nvSpPr>
        <p:spPr>
          <a:xfrm>
            <a:off x="0" y="563325"/>
            <a:ext cx="9061800" cy="629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900">
                <a:solidFill>
                  <a:srgbClr val="000066"/>
                </a:solidFill>
              </a:rPr>
              <a:t>●</a:t>
            </a:r>
            <a:r>
              <a:rPr lang="en" sz="3200">
                <a:solidFill>
                  <a:srgbClr val="000066"/>
                </a:solidFill>
              </a:rPr>
              <a:t> Burning of Fossil fuels add Nitrogen Oxides (NO</a:t>
            </a:r>
            <a:r>
              <a:rPr baseline="-25000" lang="en" sz="3200">
                <a:solidFill>
                  <a:srgbClr val="000066"/>
                </a:solidFill>
              </a:rPr>
              <a:t>2</a:t>
            </a:r>
            <a:r>
              <a:rPr lang="en" sz="3200">
                <a:solidFill>
                  <a:srgbClr val="000066"/>
                </a:solidFill>
              </a:rPr>
              <a:t>) and Nitric Acid vapor (HNO</a:t>
            </a:r>
            <a:r>
              <a:rPr baseline="-25000" lang="en" sz="3200">
                <a:solidFill>
                  <a:srgbClr val="000066"/>
                </a:solidFill>
              </a:rPr>
              <a:t>3</a:t>
            </a:r>
            <a:r>
              <a:rPr lang="en" sz="3200">
                <a:solidFill>
                  <a:srgbClr val="000066"/>
                </a:solidFill>
              </a:rPr>
              <a:t>).</a:t>
            </a:r>
            <a:endParaRPr sz="3200">
              <a:solidFill>
                <a:srgbClr val="000066"/>
              </a:solidFill>
            </a:endParaRPr>
          </a:p>
          <a:p>
            <a:pPr indent="0" lvl="0" marL="0" rtl="0" algn="l">
              <a:lnSpc>
                <a:spcPct val="115000"/>
              </a:lnSpc>
              <a:spcBef>
                <a:spcPts val="0"/>
              </a:spcBef>
              <a:spcAft>
                <a:spcPts val="0"/>
              </a:spcAft>
              <a:buNone/>
            </a:pPr>
            <a:r>
              <a:rPr lang="en" sz="1900">
                <a:solidFill>
                  <a:srgbClr val="000066"/>
                </a:solidFill>
              </a:rPr>
              <a:t>● </a:t>
            </a:r>
            <a:r>
              <a:rPr lang="en" sz="3200">
                <a:solidFill>
                  <a:srgbClr val="000066"/>
                </a:solidFill>
              </a:rPr>
              <a:t>Nitrous Oxide (N</a:t>
            </a:r>
            <a:r>
              <a:rPr baseline="-25000" lang="en" sz="3200">
                <a:solidFill>
                  <a:srgbClr val="000066"/>
                </a:solidFill>
              </a:rPr>
              <a:t>2</a:t>
            </a:r>
            <a:r>
              <a:rPr lang="en" sz="3200">
                <a:solidFill>
                  <a:srgbClr val="000066"/>
                </a:solidFill>
              </a:rPr>
              <a:t>O) released by the action of anaerobic bacteria on Livestock waste. </a:t>
            </a:r>
            <a:endParaRPr sz="3200">
              <a:solidFill>
                <a:srgbClr val="000066"/>
              </a:solidFill>
            </a:endParaRPr>
          </a:p>
          <a:p>
            <a:pPr indent="0" lvl="0" marL="0" rtl="0" algn="l">
              <a:lnSpc>
                <a:spcPct val="115000"/>
              </a:lnSpc>
              <a:spcBef>
                <a:spcPts val="0"/>
              </a:spcBef>
              <a:spcAft>
                <a:spcPts val="0"/>
              </a:spcAft>
              <a:buNone/>
            </a:pPr>
            <a:r>
              <a:rPr lang="en" sz="1900">
                <a:solidFill>
                  <a:srgbClr val="000066"/>
                </a:solidFill>
              </a:rPr>
              <a:t>●</a:t>
            </a:r>
            <a:r>
              <a:rPr lang="en" sz="3200">
                <a:solidFill>
                  <a:srgbClr val="000066"/>
                </a:solidFill>
              </a:rPr>
              <a:t> Nitrogen stored in Soil and Plants released by destruction of </a:t>
            </a:r>
            <a:r>
              <a:rPr lang="en" sz="3200">
                <a:solidFill>
                  <a:srgbClr val="000066"/>
                </a:solidFill>
              </a:rPr>
              <a:t>forestlands</a:t>
            </a:r>
            <a:r>
              <a:rPr lang="en" sz="3200">
                <a:solidFill>
                  <a:srgbClr val="000066"/>
                </a:solidFill>
              </a:rPr>
              <a:t>, grassland and wetlands.</a:t>
            </a:r>
            <a:endParaRPr sz="3200">
              <a:solidFill>
                <a:srgbClr val="000066"/>
              </a:solidFill>
            </a:endParaRPr>
          </a:p>
          <a:p>
            <a:pPr indent="0" lvl="0" marL="0" rtl="0" algn="l">
              <a:lnSpc>
                <a:spcPct val="115000"/>
              </a:lnSpc>
              <a:spcBef>
                <a:spcPts val="0"/>
              </a:spcBef>
              <a:spcAft>
                <a:spcPts val="0"/>
              </a:spcAft>
              <a:buNone/>
            </a:pPr>
            <a:r>
              <a:rPr lang="en" sz="1900">
                <a:solidFill>
                  <a:srgbClr val="000066"/>
                </a:solidFill>
              </a:rPr>
              <a:t>● </a:t>
            </a:r>
            <a:r>
              <a:rPr lang="en" sz="3200">
                <a:solidFill>
                  <a:srgbClr val="000066"/>
                </a:solidFill>
              </a:rPr>
              <a:t>Upset the nitrogen cycle in aquatic ecosystem by adding excess of nitrates to the body</a:t>
            </a:r>
            <a:endParaRPr sz="3200">
              <a:solidFill>
                <a:srgbClr val="000066"/>
              </a:solidFill>
            </a:endParaRPr>
          </a:p>
          <a:p>
            <a:pPr indent="0" lvl="0" marL="0" rtl="0" algn="l">
              <a:lnSpc>
                <a:spcPct val="115000"/>
              </a:lnSpc>
              <a:spcBef>
                <a:spcPts val="0"/>
              </a:spcBef>
              <a:spcAft>
                <a:spcPts val="0"/>
              </a:spcAft>
              <a:buNone/>
            </a:pPr>
            <a:r>
              <a:rPr lang="en" sz="1900">
                <a:solidFill>
                  <a:srgbClr val="000066"/>
                </a:solidFill>
              </a:rPr>
              <a:t>● </a:t>
            </a:r>
            <a:r>
              <a:rPr lang="en" sz="3200">
                <a:solidFill>
                  <a:srgbClr val="000066"/>
                </a:solidFill>
              </a:rPr>
              <a:t>Harvest nitrogen-rich crops, irrigate crops, wash out nitrogen from topsoils </a:t>
            </a:r>
            <a:endParaRPr sz="3200">
              <a:solidFill>
                <a:srgbClr val="000066"/>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61"/>
          <p:cNvSpPr txBox="1"/>
          <p:nvPr/>
        </p:nvSpPr>
        <p:spPr>
          <a:xfrm>
            <a:off x="0" y="0"/>
            <a:ext cx="6298800" cy="75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Fate of N</a:t>
            </a:r>
            <a:endParaRPr/>
          </a:p>
        </p:txBody>
      </p:sp>
      <p:sp>
        <p:nvSpPr>
          <p:cNvPr id="377" name="Google Shape;377;p61"/>
          <p:cNvSpPr txBox="1"/>
          <p:nvPr/>
        </p:nvSpPr>
        <p:spPr>
          <a:xfrm>
            <a:off x="0" y="685800"/>
            <a:ext cx="9144000" cy="5970000"/>
          </a:xfrm>
          <a:prstGeom prst="rect">
            <a:avLst/>
          </a:prstGeom>
          <a:noFill/>
          <a:ln>
            <a:noFill/>
          </a:ln>
        </p:spPr>
        <p:txBody>
          <a:bodyPr anchorCtr="0" anchor="ctr" bIns="91425" lIns="91425" spcFirstLastPara="1" rIns="91425" wrap="square" tIns="91425">
            <a:noAutofit/>
          </a:bodyPr>
          <a:lstStyle/>
          <a:p>
            <a:pPr indent="-381000" lvl="0" marL="457200" rtl="0" algn="l">
              <a:lnSpc>
                <a:spcPct val="90000"/>
              </a:lnSpc>
              <a:spcBef>
                <a:spcPts val="0"/>
              </a:spcBef>
              <a:spcAft>
                <a:spcPts val="0"/>
              </a:spcAft>
              <a:buClr>
                <a:srgbClr val="000066"/>
              </a:buClr>
              <a:buSzPts val="2400"/>
              <a:buChar char="●"/>
            </a:pPr>
            <a:r>
              <a:rPr b="1" lang="en" sz="2800">
                <a:solidFill>
                  <a:srgbClr val="000066"/>
                </a:solidFill>
              </a:rPr>
              <a:t>Sources of anthropogenic N loads: </a:t>
            </a:r>
            <a:r>
              <a:rPr lang="en" sz="2800">
                <a:solidFill>
                  <a:srgbClr val="000066"/>
                </a:solidFill>
              </a:rPr>
              <a:t>Fertilizers, Legume Crops, Combustion and forest burning, livestock.</a:t>
            </a:r>
            <a:endParaRPr sz="2800">
              <a:solidFill>
                <a:srgbClr val="000066"/>
              </a:solidFill>
            </a:endParaRPr>
          </a:p>
          <a:p>
            <a:pPr indent="-381000" lvl="0" marL="457200" rtl="0" algn="l">
              <a:lnSpc>
                <a:spcPct val="90000"/>
              </a:lnSpc>
              <a:spcBef>
                <a:spcPts val="0"/>
              </a:spcBef>
              <a:spcAft>
                <a:spcPts val="0"/>
              </a:spcAft>
              <a:buClr>
                <a:srgbClr val="000066"/>
              </a:buClr>
              <a:buSzPts val="2400"/>
              <a:buChar char="●"/>
            </a:pPr>
            <a:r>
              <a:rPr lang="en" sz="2800">
                <a:solidFill>
                  <a:srgbClr val="000066"/>
                </a:solidFill>
              </a:rPr>
              <a:t>In most terrestrial and freshwater ecosystems N is a limiting nutrient, gets cycled efficiently.</a:t>
            </a:r>
            <a:endParaRPr sz="2800">
              <a:solidFill>
                <a:srgbClr val="000066"/>
              </a:solidFill>
            </a:endParaRPr>
          </a:p>
          <a:p>
            <a:pPr indent="-381000" lvl="0" marL="457200" rtl="0" algn="l">
              <a:lnSpc>
                <a:spcPct val="90000"/>
              </a:lnSpc>
              <a:spcBef>
                <a:spcPts val="0"/>
              </a:spcBef>
              <a:spcAft>
                <a:spcPts val="0"/>
              </a:spcAft>
              <a:buClr>
                <a:srgbClr val="000066"/>
              </a:buClr>
              <a:buSzPts val="2400"/>
              <a:buChar char="●"/>
            </a:pPr>
            <a:r>
              <a:rPr lang="en" sz="2800">
                <a:solidFill>
                  <a:srgbClr val="000066"/>
                </a:solidFill>
              </a:rPr>
              <a:t>What happens when plants have enough N (i.e. greater 16:1 N:P ratio)?</a:t>
            </a:r>
            <a:endParaRPr sz="2800">
              <a:solidFill>
                <a:srgbClr val="000066"/>
              </a:solidFill>
            </a:endParaRPr>
          </a:p>
          <a:p>
            <a:pPr indent="-381000" lvl="0" marL="457200" rtl="0" algn="l">
              <a:lnSpc>
                <a:spcPct val="90000"/>
              </a:lnSpc>
              <a:spcBef>
                <a:spcPts val="0"/>
              </a:spcBef>
              <a:spcAft>
                <a:spcPts val="0"/>
              </a:spcAft>
              <a:buClr>
                <a:srgbClr val="000066"/>
              </a:buClr>
              <a:buSzPts val="2400"/>
              <a:buChar char="●"/>
            </a:pPr>
            <a:r>
              <a:rPr lang="en" sz="2800">
                <a:solidFill>
                  <a:srgbClr val="000066"/>
                </a:solidFill>
              </a:rPr>
              <a:t>When N saturation of ecosystem occurs, excess N tends to leave the system in the form of nitrate.</a:t>
            </a:r>
            <a:endParaRPr sz="2800">
              <a:solidFill>
                <a:srgbClr val="000066"/>
              </a:solidFill>
            </a:endParaRPr>
          </a:p>
          <a:p>
            <a:pPr indent="-381000" lvl="0" marL="457200" rtl="0" algn="l">
              <a:lnSpc>
                <a:spcPct val="90000"/>
              </a:lnSpc>
              <a:spcBef>
                <a:spcPts val="0"/>
              </a:spcBef>
              <a:spcAft>
                <a:spcPts val="0"/>
              </a:spcAft>
              <a:buClr>
                <a:srgbClr val="000066"/>
              </a:buClr>
              <a:buSzPts val="2400"/>
              <a:buChar char="●"/>
            </a:pPr>
            <a:r>
              <a:rPr lang="en" sz="2800">
                <a:solidFill>
                  <a:srgbClr val="000066"/>
                </a:solidFill>
              </a:rPr>
              <a:t>Flushing/erosion – dissolved and particulate matter in streamwater, (DIN, DON, TN, Org N)</a:t>
            </a:r>
            <a:endParaRPr sz="2800">
              <a:solidFill>
                <a:srgbClr val="000066"/>
              </a:solidFill>
            </a:endParaRPr>
          </a:p>
          <a:p>
            <a:pPr indent="-381000" lvl="0" marL="457200" rtl="0" algn="l">
              <a:lnSpc>
                <a:spcPct val="90000"/>
              </a:lnSpc>
              <a:spcBef>
                <a:spcPts val="0"/>
              </a:spcBef>
              <a:spcAft>
                <a:spcPts val="0"/>
              </a:spcAft>
              <a:buClr>
                <a:srgbClr val="000066"/>
              </a:buClr>
              <a:buSzPts val="2400"/>
              <a:buChar char="●"/>
            </a:pPr>
            <a:r>
              <a:rPr lang="en" sz="2800">
                <a:solidFill>
                  <a:srgbClr val="000066"/>
                </a:solidFill>
              </a:rPr>
              <a:t>Leaching to groundwater – NO</a:t>
            </a:r>
            <a:r>
              <a:rPr baseline="-25000" lang="en" sz="4700">
                <a:solidFill>
                  <a:srgbClr val="000066"/>
                </a:solidFill>
              </a:rPr>
              <a:t>3</a:t>
            </a:r>
            <a:r>
              <a:rPr baseline="30000" lang="en" sz="4700">
                <a:solidFill>
                  <a:srgbClr val="000066"/>
                </a:solidFill>
              </a:rPr>
              <a:t>-</a:t>
            </a:r>
            <a:r>
              <a:rPr lang="en" sz="2800">
                <a:solidFill>
                  <a:srgbClr val="000066"/>
                </a:solidFill>
              </a:rPr>
              <a:t> poor sorption to clays, highly water soluble. </a:t>
            </a:r>
            <a:endParaRPr sz="2800">
              <a:solidFill>
                <a:srgbClr val="0000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7"/>
          <p:cNvPicPr preferRelativeResize="0"/>
          <p:nvPr/>
        </p:nvPicPr>
        <p:blipFill>
          <a:blip r:embed="rId3">
            <a:alphaModFix amt="10000"/>
          </a:blip>
          <a:stretch>
            <a:fillRect/>
          </a:stretch>
        </p:blipFill>
        <p:spPr>
          <a:xfrm>
            <a:off x="39050" y="16300"/>
            <a:ext cx="9104950" cy="6759500"/>
          </a:xfrm>
          <a:prstGeom prst="rect">
            <a:avLst/>
          </a:prstGeom>
          <a:noFill/>
          <a:ln>
            <a:noFill/>
          </a:ln>
        </p:spPr>
      </p:pic>
      <p:sp>
        <p:nvSpPr>
          <p:cNvPr id="89" name="Google Shape;89;p17"/>
          <p:cNvSpPr txBox="1"/>
          <p:nvPr/>
        </p:nvSpPr>
        <p:spPr>
          <a:xfrm>
            <a:off x="52875" y="87075"/>
            <a:ext cx="9091200" cy="6688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100">
                <a:solidFill>
                  <a:srgbClr val="000066"/>
                </a:solidFill>
              </a:rPr>
              <a:t>Atmosphere:</a:t>
            </a:r>
            <a:r>
              <a:rPr lang="en" sz="3100">
                <a:solidFill>
                  <a:srgbClr val="000066"/>
                </a:solidFill>
              </a:rPr>
              <a:t> small </a:t>
            </a:r>
            <a:r>
              <a:rPr lang="en" sz="3100" u="sng">
                <a:solidFill>
                  <a:srgbClr val="000066"/>
                </a:solidFill>
              </a:rPr>
              <a:t>reservoir</a:t>
            </a:r>
            <a:r>
              <a:rPr lang="en" sz="3100">
                <a:solidFill>
                  <a:srgbClr val="000066"/>
                </a:solidFill>
              </a:rPr>
              <a:t>, efficient </a:t>
            </a:r>
            <a:r>
              <a:rPr lang="en" sz="3100" u="sng">
                <a:solidFill>
                  <a:srgbClr val="000066"/>
                </a:solidFill>
              </a:rPr>
              <a:t>transporter</a:t>
            </a:r>
            <a:r>
              <a:rPr lang="en" sz="3100">
                <a:solidFill>
                  <a:srgbClr val="000066"/>
                </a:solidFill>
              </a:rPr>
              <a:t>. </a:t>
            </a:r>
            <a:endParaRPr sz="3100">
              <a:solidFill>
                <a:srgbClr val="000066"/>
              </a:solidFill>
            </a:endParaRPr>
          </a:p>
          <a:p>
            <a:pPr indent="0" lvl="0" marL="0" rtl="0" algn="l">
              <a:lnSpc>
                <a:spcPct val="115000"/>
              </a:lnSpc>
              <a:spcBef>
                <a:spcPts val="0"/>
              </a:spcBef>
              <a:spcAft>
                <a:spcPts val="0"/>
              </a:spcAft>
              <a:buNone/>
            </a:pPr>
            <a:r>
              <a:t/>
            </a:r>
            <a:endParaRPr sz="3100">
              <a:solidFill>
                <a:srgbClr val="000066"/>
              </a:solidFill>
            </a:endParaRPr>
          </a:p>
          <a:p>
            <a:pPr indent="0" lvl="0" marL="0" rtl="0" algn="l">
              <a:lnSpc>
                <a:spcPct val="115000"/>
              </a:lnSpc>
              <a:spcBef>
                <a:spcPts val="0"/>
              </a:spcBef>
              <a:spcAft>
                <a:spcPts val="0"/>
              </a:spcAft>
              <a:buNone/>
            </a:pPr>
            <a:r>
              <a:rPr b="1" lang="en" sz="3100">
                <a:solidFill>
                  <a:srgbClr val="000066"/>
                </a:solidFill>
              </a:rPr>
              <a:t>Lithosphere:</a:t>
            </a:r>
            <a:r>
              <a:rPr lang="en" sz="3100">
                <a:solidFill>
                  <a:srgbClr val="000066"/>
                </a:solidFill>
              </a:rPr>
              <a:t> Earth’s Crust, rocks, minerals. Huge </a:t>
            </a:r>
            <a:r>
              <a:rPr lang="en" sz="3100" u="sng">
                <a:solidFill>
                  <a:srgbClr val="000066"/>
                </a:solidFill>
              </a:rPr>
              <a:t>reservoir</a:t>
            </a:r>
            <a:r>
              <a:rPr lang="en" sz="3100">
                <a:solidFill>
                  <a:srgbClr val="000066"/>
                </a:solidFill>
              </a:rPr>
              <a:t>, less </a:t>
            </a:r>
            <a:r>
              <a:rPr lang="en" sz="3100" u="sng">
                <a:solidFill>
                  <a:srgbClr val="000066"/>
                </a:solidFill>
              </a:rPr>
              <a:t>transport</a:t>
            </a:r>
            <a:r>
              <a:rPr lang="en" sz="3100">
                <a:solidFill>
                  <a:srgbClr val="000066"/>
                </a:solidFill>
              </a:rPr>
              <a:t> (conveyer), </a:t>
            </a:r>
            <a:r>
              <a:rPr lang="en" sz="2700">
                <a:solidFill>
                  <a:srgbClr val="000066"/>
                </a:solidFill>
              </a:rPr>
              <a:t>Pedosphere: soil</a:t>
            </a:r>
            <a:endParaRPr sz="2700">
              <a:solidFill>
                <a:srgbClr val="000066"/>
              </a:solidFill>
            </a:endParaRPr>
          </a:p>
          <a:p>
            <a:pPr indent="0" lvl="0" marL="0" rtl="0" algn="l">
              <a:lnSpc>
                <a:spcPct val="115000"/>
              </a:lnSpc>
              <a:spcBef>
                <a:spcPts val="0"/>
              </a:spcBef>
              <a:spcAft>
                <a:spcPts val="0"/>
              </a:spcAft>
              <a:buNone/>
            </a:pPr>
            <a:r>
              <a:t/>
            </a:r>
            <a:endParaRPr sz="2700">
              <a:solidFill>
                <a:srgbClr val="000066"/>
              </a:solidFill>
            </a:endParaRPr>
          </a:p>
          <a:p>
            <a:pPr indent="0" lvl="0" marL="0" rtl="0" algn="l">
              <a:lnSpc>
                <a:spcPct val="115000"/>
              </a:lnSpc>
              <a:spcBef>
                <a:spcPts val="0"/>
              </a:spcBef>
              <a:spcAft>
                <a:spcPts val="0"/>
              </a:spcAft>
              <a:buNone/>
            </a:pPr>
            <a:r>
              <a:rPr b="1" lang="en" sz="3100">
                <a:solidFill>
                  <a:srgbClr val="000066"/>
                </a:solidFill>
              </a:rPr>
              <a:t>Hydrosphere:</a:t>
            </a:r>
            <a:r>
              <a:rPr lang="en" sz="3100">
                <a:solidFill>
                  <a:srgbClr val="000066"/>
                </a:solidFill>
              </a:rPr>
              <a:t> oceans and water, huge </a:t>
            </a:r>
            <a:r>
              <a:rPr lang="en" sz="3100" u="sng">
                <a:solidFill>
                  <a:srgbClr val="000066"/>
                </a:solidFill>
              </a:rPr>
              <a:t>reservoir</a:t>
            </a:r>
            <a:r>
              <a:rPr lang="en" sz="3100">
                <a:solidFill>
                  <a:srgbClr val="000066"/>
                </a:solidFill>
              </a:rPr>
              <a:t> and </a:t>
            </a:r>
            <a:r>
              <a:rPr lang="en" sz="3100" u="sng">
                <a:solidFill>
                  <a:srgbClr val="000066"/>
                </a:solidFill>
              </a:rPr>
              <a:t>transporter</a:t>
            </a:r>
            <a:endParaRPr sz="3100" u="sng">
              <a:solidFill>
                <a:srgbClr val="000066"/>
              </a:solidFill>
            </a:endParaRPr>
          </a:p>
          <a:p>
            <a:pPr indent="0" lvl="0" marL="0" rtl="0" algn="l">
              <a:lnSpc>
                <a:spcPct val="115000"/>
              </a:lnSpc>
              <a:spcBef>
                <a:spcPts val="0"/>
              </a:spcBef>
              <a:spcAft>
                <a:spcPts val="0"/>
              </a:spcAft>
              <a:buNone/>
            </a:pPr>
            <a:r>
              <a:t/>
            </a:r>
            <a:endParaRPr sz="3100" u="sng">
              <a:solidFill>
                <a:srgbClr val="000066"/>
              </a:solidFill>
            </a:endParaRPr>
          </a:p>
          <a:p>
            <a:pPr indent="0" lvl="0" marL="0" rtl="0" algn="l">
              <a:lnSpc>
                <a:spcPct val="115000"/>
              </a:lnSpc>
              <a:spcBef>
                <a:spcPts val="0"/>
              </a:spcBef>
              <a:spcAft>
                <a:spcPts val="0"/>
              </a:spcAft>
              <a:buNone/>
            </a:pPr>
            <a:r>
              <a:rPr b="1" lang="en" sz="3100">
                <a:solidFill>
                  <a:srgbClr val="000066"/>
                </a:solidFill>
              </a:rPr>
              <a:t>Biosphere:</a:t>
            </a:r>
            <a:r>
              <a:rPr lang="en" sz="3100">
                <a:solidFill>
                  <a:srgbClr val="000066"/>
                </a:solidFill>
              </a:rPr>
              <a:t> small </a:t>
            </a:r>
            <a:r>
              <a:rPr lang="en" sz="3100" u="sng">
                <a:solidFill>
                  <a:srgbClr val="000066"/>
                </a:solidFill>
              </a:rPr>
              <a:t>reservoir</a:t>
            </a:r>
            <a:r>
              <a:rPr lang="en" sz="3100">
                <a:solidFill>
                  <a:srgbClr val="000066"/>
                </a:solidFill>
              </a:rPr>
              <a:t>, moderate </a:t>
            </a:r>
            <a:r>
              <a:rPr lang="en" sz="3100" u="sng">
                <a:solidFill>
                  <a:srgbClr val="000066"/>
                </a:solidFill>
              </a:rPr>
              <a:t>transporter</a:t>
            </a:r>
            <a:r>
              <a:rPr lang="en" sz="3100">
                <a:solidFill>
                  <a:srgbClr val="000066"/>
                </a:solidFill>
              </a:rPr>
              <a:t>; huge impact on the environment.</a:t>
            </a:r>
            <a:endParaRPr sz="2800">
              <a:solidFill>
                <a:srgbClr val="000066"/>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62"/>
          <p:cNvSpPr txBox="1"/>
          <p:nvPr/>
        </p:nvSpPr>
        <p:spPr>
          <a:xfrm>
            <a:off x="0" y="304800"/>
            <a:ext cx="8979600" cy="23190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600"/>
              </a:spcBef>
              <a:spcAft>
                <a:spcPts val="0"/>
              </a:spcAft>
              <a:buNone/>
            </a:pPr>
            <a:r>
              <a:rPr b="1" lang="en" sz="2800">
                <a:solidFill>
                  <a:srgbClr val="000066"/>
                </a:solidFill>
              </a:rPr>
              <a:t>Since 1940s amount of N available for uptake has more than doubled. Anthropogenic N inputs are now equal to biological fixation. </a:t>
            </a:r>
            <a:endParaRPr b="1" sz="2800">
              <a:solidFill>
                <a:srgbClr val="000066"/>
              </a:solidFill>
            </a:endParaRPr>
          </a:p>
        </p:txBody>
      </p:sp>
      <p:sp>
        <p:nvSpPr>
          <p:cNvPr id="383" name="Google Shape;383;p62"/>
          <p:cNvSpPr txBox="1"/>
          <p:nvPr/>
        </p:nvSpPr>
        <p:spPr>
          <a:xfrm>
            <a:off x="0" y="0"/>
            <a:ext cx="9144000" cy="92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Effects of Increased N loading</a:t>
            </a:r>
            <a:endParaRPr/>
          </a:p>
        </p:txBody>
      </p:sp>
      <p:sp>
        <p:nvSpPr>
          <p:cNvPr id="384" name="Google Shape;384;p62"/>
          <p:cNvSpPr txBox="1"/>
          <p:nvPr/>
        </p:nvSpPr>
        <p:spPr>
          <a:xfrm>
            <a:off x="0" y="2014100"/>
            <a:ext cx="9144000" cy="1282800"/>
          </a:xfrm>
          <a:prstGeom prst="rect">
            <a:avLst/>
          </a:prstGeom>
          <a:noFill/>
          <a:ln>
            <a:noFill/>
          </a:ln>
        </p:spPr>
        <p:txBody>
          <a:bodyPr anchorCtr="0" anchor="ctr" bIns="91425" lIns="91425" spcFirstLastPara="1" rIns="91425" wrap="square" tIns="91425">
            <a:noAutofit/>
          </a:bodyPr>
          <a:lstStyle/>
          <a:p>
            <a:pPr indent="-368300" lvl="0" marL="457200" rtl="0" algn="l">
              <a:lnSpc>
                <a:spcPct val="80000"/>
              </a:lnSpc>
              <a:spcBef>
                <a:spcPts val="0"/>
              </a:spcBef>
              <a:spcAft>
                <a:spcPts val="0"/>
              </a:spcAft>
              <a:buClr>
                <a:srgbClr val="000066"/>
              </a:buClr>
              <a:buSzPts val="2200"/>
              <a:buChar char="●"/>
            </a:pPr>
            <a:r>
              <a:rPr lang="en" sz="2800">
                <a:solidFill>
                  <a:srgbClr val="000066"/>
                </a:solidFill>
              </a:rPr>
              <a:t>Eutrophication in aquatic systems, coastal algal blooms and “Dead Zone”, fish kills, increased turbidity </a:t>
            </a:r>
            <a:endParaRPr baseline="-25000" sz="4700">
              <a:solidFill>
                <a:srgbClr val="000066"/>
              </a:solidFill>
            </a:endParaRPr>
          </a:p>
        </p:txBody>
      </p:sp>
      <p:pic>
        <p:nvPicPr>
          <p:cNvPr descr="What happens when fertilisers get washed into lakes and rivers?  A process called eutrophication.  Learn all about it in this video.&#10;&#10;This is part of our sciences pilot for the virtual school. We would appreciate any comments or feedback. &#10;&#10;Want to learn more? &#10;Visit: http://www.thevirtualschool.com&#10;&#10;Twitter: http://www.twitter.com/virtualschooluk&#10;&#10;Facebook: http://www.facebook.com/virtualschooluk&#10;&#10;Our channel: http://www.youtube.com/virtualschooluk&#10;&#10;This video is distributed under a Creative Commons License: &#10;Attribution-NonCommercial-NoDerivs &#10;CC BY-NC-ND" id="385" name="Google Shape;385;p62" title="What Is Eutrophication | Biology for All | FuseSchool">
            <a:hlinkClick r:id="rId3"/>
          </p:cNvPr>
          <p:cNvPicPr preferRelativeResize="0"/>
          <p:nvPr/>
        </p:nvPicPr>
        <p:blipFill>
          <a:blip r:embed="rId4">
            <a:alphaModFix/>
          </a:blip>
          <a:stretch>
            <a:fillRect/>
          </a:stretch>
        </p:blipFill>
        <p:spPr>
          <a:xfrm>
            <a:off x="4456875" y="3233300"/>
            <a:ext cx="4000009" cy="3000000"/>
          </a:xfrm>
          <a:prstGeom prst="rect">
            <a:avLst/>
          </a:prstGeom>
          <a:noFill/>
          <a:ln>
            <a:noFill/>
          </a:ln>
        </p:spPr>
      </p:pic>
      <p:sp>
        <p:nvSpPr>
          <p:cNvPr id="386" name="Google Shape;386;p62"/>
          <p:cNvSpPr txBox="1"/>
          <p:nvPr/>
        </p:nvSpPr>
        <p:spPr>
          <a:xfrm>
            <a:off x="542725" y="3779850"/>
            <a:ext cx="3766200" cy="1644600"/>
          </a:xfrm>
          <a:prstGeom prst="rect">
            <a:avLst/>
          </a:prstGeom>
          <a:noFill/>
          <a:ln>
            <a:noFill/>
          </a:ln>
        </p:spPr>
        <p:txBody>
          <a:bodyPr anchorCtr="0" anchor="ctr" bIns="91425" lIns="91425" spcFirstLastPara="1" rIns="91425" wrap="square" tIns="91425">
            <a:noAutofit/>
          </a:bodyPr>
          <a:lstStyle/>
          <a:p>
            <a:pPr indent="0" lvl="0" marL="0" rtl="0" algn="r">
              <a:lnSpc>
                <a:spcPct val="80000"/>
              </a:lnSpc>
              <a:spcBef>
                <a:spcPts val="0"/>
              </a:spcBef>
              <a:spcAft>
                <a:spcPts val="0"/>
              </a:spcAft>
              <a:buNone/>
            </a:pPr>
            <a:r>
              <a:rPr b="1" lang="en" sz="2800" u="sng">
                <a:solidFill>
                  <a:schemeClr val="hlink"/>
                </a:solidFill>
                <a:hlinkClick r:id="rId5"/>
              </a:rPr>
              <a:t>Eutrophication </a:t>
            </a:r>
            <a:r>
              <a:rPr b="1" lang="en" sz="2800">
                <a:solidFill>
                  <a:srgbClr val="000066"/>
                </a:solidFill>
              </a:rPr>
              <a:t>(1.54mm)</a:t>
            </a:r>
            <a:endParaRPr b="1"/>
          </a:p>
        </p:txBody>
      </p:sp>
      <p:sp>
        <p:nvSpPr>
          <p:cNvPr id="387" name="Google Shape;387;p62"/>
          <p:cNvSpPr txBox="1"/>
          <p:nvPr/>
        </p:nvSpPr>
        <p:spPr>
          <a:xfrm>
            <a:off x="19200" y="6327400"/>
            <a:ext cx="4782900" cy="33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387E"/>
              </a:buClr>
              <a:buFont typeface="Trebuchet MS"/>
              <a:buNone/>
            </a:pPr>
            <a:r>
              <a:rPr lang="en" sz="1000">
                <a:solidFill>
                  <a:srgbClr val="00387E"/>
                </a:solidFill>
                <a:latin typeface="Trebuchet MS"/>
                <a:ea typeface="Trebuchet MS"/>
                <a:cs typeface="Trebuchet MS"/>
                <a:sym typeface="Trebuchet MS"/>
              </a:rPr>
              <a:t>Credit:Fuse School - Global Education  Source</a:t>
            </a:r>
            <a:r>
              <a:rPr lang="en" sz="1000">
                <a:solidFill>
                  <a:srgbClr val="666666"/>
                </a:solidFill>
              </a:rPr>
              <a:t>  </a:t>
            </a:r>
            <a:r>
              <a:rPr lang="en" sz="1000">
                <a:solidFill>
                  <a:srgbClr val="666666"/>
                </a:solidFill>
              </a:rPr>
              <a:t>https://youtu.be/6LAT1gLMPu4</a:t>
            </a:r>
            <a:endParaRPr sz="15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63"/>
          <p:cNvSpPr txBox="1"/>
          <p:nvPr/>
        </p:nvSpPr>
        <p:spPr>
          <a:xfrm>
            <a:off x="0" y="188575"/>
            <a:ext cx="9144000" cy="5213400"/>
          </a:xfrm>
          <a:prstGeom prst="rect">
            <a:avLst/>
          </a:prstGeom>
          <a:noFill/>
          <a:ln>
            <a:noFill/>
          </a:ln>
        </p:spPr>
        <p:txBody>
          <a:bodyPr anchorCtr="0" anchor="ctr" bIns="91425" lIns="91425" spcFirstLastPara="1" rIns="91425" wrap="square" tIns="91425">
            <a:noAutofit/>
          </a:bodyPr>
          <a:lstStyle/>
          <a:p>
            <a:pPr indent="-368300" lvl="0" marL="457200" rtl="0" algn="l">
              <a:lnSpc>
                <a:spcPct val="150000"/>
              </a:lnSpc>
              <a:spcBef>
                <a:spcPts val="0"/>
              </a:spcBef>
              <a:spcAft>
                <a:spcPts val="0"/>
              </a:spcAft>
              <a:buClr>
                <a:srgbClr val="000066"/>
              </a:buClr>
              <a:buSzPts val="2200"/>
              <a:buChar char="●"/>
            </a:pPr>
            <a:r>
              <a:rPr lang="en" sz="2800">
                <a:solidFill>
                  <a:srgbClr val="000066"/>
                </a:solidFill>
              </a:rPr>
              <a:t>Selective pressures in terrestrial systems favoring species-poor grasslands and forests</a:t>
            </a:r>
            <a:endParaRPr sz="2800">
              <a:solidFill>
                <a:srgbClr val="000066"/>
              </a:solidFill>
            </a:endParaRPr>
          </a:p>
          <a:p>
            <a:pPr indent="-368300" lvl="0" marL="457200" rtl="0" algn="l">
              <a:lnSpc>
                <a:spcPct val="150000"/>
              </a:lnSpc>
              <a:spcBef>
                <a:spcPts val="0"/>
              </a:spcBef>
              <a:spcAft>
                <a:spcPts val="0"/>
              </a:spcAft>
              <a:buClr>
                <a:srgbClr val="000066"/>
              </a:buClr>
              <a:buSzPts val="2200"/>
              <a:buChar char="●"/>
            </a:pPr>
            <a:r>
              <a:rPr lang="en" sz="2800">
                <a:solidFill>
                  <a:srgbClr val="000066"/>
                </a:solidFill>
              </a:rPr>
              <a:t>Nitrate MCL – 10 mg/L …</a:t>
            </a:r>
            <a:endParaRPr sz="2800">
              <a:solidFill>
                <a:srgbClr val="000066"/>
              </a:solidFill>
            </a:endParaRPr>
          </a:p>
          <a:p>
            <a:pPr indent="-368300" lvl="0" marL="457200" rtl="0" algn="l">
              <a:lnSpc>
                <a:spcPct val="150000"/>
              </a:lnSpc>
              <a:spcBef>
                <a:spcPts val="0"/>
              </a:spcBef>
              <a:spcAft>
                <a:spcPts val="0"/>
              </a:spcAft>
              <a:buClr>
                <a:srgbClr val="000066"/>
              </a:buClr>
              <a:buSzPts val="2200"/>
              <a:buChar char="●"/>
            </a:pPr>
            <a:r>
              <a:rPr lang="en" sz="2800">
                <a:solidFill>
                  <a:srgbClr val="000066"/>
                </a:solidFill>
              </a:rPr>
              <a:t>Nitric oxide – precursor of acid rain and smog</a:t>
            </a:r>
            <a:endParaRPr sz="2800">
              <a:solidFill>
                <a:srgbClr val="000066"/>
              </a:solidFill>
            </a:endParaRPr>
          </a:p>
          <a:p>
            <a:pPr indent="-368300" lvl="0" marL="457200" rtl="0" algn="l">
              <a:lnSpc>
                <a:spcPct val="150000"/>
              </a:lnSpc>
              <a:spcBef>
                <a:spcPts val="0"/>
              </a:spcBef>
              <a:spcAft>
                <a:spcPts val="0"/>
              </a:spcAft>
              <a:buClr>
                <a:srgbClr val="000066"/>
              </a:buClr>
              <a:buSzPts val="2200"/>
              <a:buChar char="●"/>
            </a:pPr>
            <a:r>
              <a:rPr lang="en" sz="2800">
                <a:solidFill>
                  <a:srgbClr val="000066"/>
                </a:solidFill>
              </a:rPr>
              <a:t>Nitrous oxide – long lived greenhouse gas that can trap 200 times as much heat as CO</a:t>
            </a:r>
            <a:r>
              <a:rPr baseline="-25000" lang="en" sz="4700">
                <a:solidFill>
                  <a:srgbClr val="000066"/>
                </a:solidFill>
              </a:rPr>
              <a:t>2 </a:t>
            </a:r>
            <a:endParaRPr baseline="-25000" sz="4700">
              <a:solidFill>
                <a:srgbClr val="000066"/>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pic>
        <p:nvPicPr>
          <p:cNvPr id="397" name="Google Shape;397;p64"/>
          <p:cNvPicPr preferRelativeResize="0"/>
          <p:nvPr/>
        </p:nvPicPr>
        <p:blipFill rotWithShape="1">
          <a:blip r:embed="rId3">
            <a:alphaModFix/>
          </a:blip>
          <a:srcRect b="12541" l="0" r="2534" t="0"/>
          <a:stretch/>
        </p:blipFill>
        <p:spPr>
          <a:xfrm>
            <a:off x="106725" y="586225"/>
            <a:ext cx="8884875" cy="5504042"/>
          </a:xfrm>
          <a:prstGeom prst="rect">
            <a:avLst/>
          </a:prstGeom>
          <a:noFill/>
          <a:ln>
            <a:noFill/>
          </a:ln>
        </p:spPr>
      </p:pic>
      <p:sp>
        <p:nvSpPr>
          <p:cNvPr id="398" name="Google Shape;398;p64"/>
          <p:cNvSpPr txBox="1"/>
          <p:nvPr/>
        </p:nvSpPr>
        <p:spPr>
          <a:xfrm>
            <a:off x="290775" y="6048175"/>
            <a:ext cx="2873100" cy="5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Ref</a:t>
            </a:r>
            <a:endParaRPr/>
          </a:p>
        </p:txBody>
      </p:sp>
      <p:sp>
        <p:nvSpPr>
          <p:cNvPr id="399" name="Google Shape;399;p64"/>
          <p:cNvSpPr txBox="1"/>
          <p:nvPr/>
        </p:nvSpPr>
        <p:spPr>
          <a:xfrm>
            <a:off x="0" y="0"/>
            <a:ext cx="6841500" cy="9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Phosphorus Cycle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5"/>
          <p:cNvSpPr txBox="1"/>
          <p:nvPr/>
        </p:nvSpPr>
        <p:spPr>
          <a:xfrm>
            <a:off x="0" y="3973375"/>
            <a:ext cx="9144000" cy="270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900">
                <a:solidFill>
                  <a:srgbClr val="000066"/>
                </a:solidFill>
              </a:rPr>
              <a:t>● </a:t>
            </a:r>
            <a:r>
              <a:rPr lang="en" sz="3200">
                <a:solidFill>
                  <a:srgbClr val="000066"/>
                </a:solidFill>
              </a:rPr>
              <a:t>P-containing detergents</a:t>
            </a:r>
            <a:endParaRPr sz="3200">
              <a:solidFill>
                <a:srgbClr val="000066"/>
              </a:solidFill>
            </a:endParaRPr>
          </a:p>
          <a:p>
            <a:pPr indent="0" lvl="0" marL="0" rtl="0" algn="l">
              <a:lnSpc>
                <a:spcPct val="115000"/>
              </a:lnSpc>
              <a:spcBef>
                <a:spcPts val="0"/>
              </a:spcBef>
              <a:spcAft>
                <a:spcPts val="0"/>
              </a:spcAft>
              <a:buNone/>
            </a:pPr>
            <a:r>
              <a:rPr lang="en" sz="1900">
                <a:solidFill>
                  <a:srgbClr val="000066"/>
                </a:solidFill>
              </a:rPr>
              <a:t>● </a:t>
            </a:r>
            <a:r>
              <a:rPr lang="en" sz="3200">
                <a:solidFill>
                  <a:srgbClr val="000066"/>
                </a:solidFill>
              </a:rPr>
              <a:t>Mining phosphate rock</a:t>
            </a:r>
            <a:endParaRPr sz="3200">
              <a:solidFill>
                <a:srgbClr val="000066"/>
              </a:solidFill>
            </a:endParaRPr>
          </a:p>
          <a:p>
            <a:pPr indent="0" lvl="0" marL="0" rtl="0" algn="l">
              <a:lnSpc>
                <a:spcPct val="115000"/>
              </a:lnSpc>
              <a:spcBef>
                <a:spcPts val="0"/>
              </a:spcBef>
              <a:spcAft>
                <a:spcPts val="0"/>
              </a:spcAft>
              <a:buNone/>
            </a:pPr>
            <a:r>
              <a:rPr lang="en" sz="1900">
                <a:solidFill>
                  <a:srgbClr val="000066"/>
                </a:solidFill>
              </a:rPr>
              <a:t>● </a:t>
            </a:r>
            <a:r>
              <a:rPr lang="en" sz="3200">
                <a:solidFill>
                  <a:srgbClr val="000066"/>
                </a:solidFill>
              </a:rPr>
              <a:t>P-containing fertilizer use</a:t>
            </a:r>
            <a:endParaRPr sz="3200">
              <a:solidFill>
                <a:srgbClr val="000066"/>
              </a:solidFill>
            </a:endParaRPr>
          </a:p>
          <a:p>
            <a:pPr indent="0" lvl="0" marL="0" rtl="0" algn="l">
              <a:lnSpc>
                <a:spcPct val="115000"/>
              </a:lnSpc>
              <a:spcBef>
                <a:spcPts val="0"/>
              </a:spcBef>
              <a:spcAft>
                <a:spcPts val="0"/>
              </a:spcAft>
              <a:buNone/>
            </a:pPr>
            <a:r>
              <a:rPr lang="en" sz="1900">
                <a:solidFill>
                  <a:srgbClr val="000066"/>
                </a:solidFill>
              </a:rPr>
              <a:t>●</a:t>
            </a:r>
            <a:r>
              <a:rPr lang="en" sz="3200">
                <a:solidFill>
                  <a:srgbClr val="000066"/>
                </a:solidFill>
              </a:rPr>
              <a:t>P in water leads to eutrophication</a:t>
            </a:r>
            <a:endParaRPr sz="3200">
              <a:solidFill>
                <a:srgbClr val="000066"/>
              </a:solidFill>
            </a:endParaRPr>
          </a:p>
        </p:txBody>
      </p:sp>
      <p:sp>
        <p:nvSpPr>
          <p:cNvPr id="405" name="Google Shape;405;p65"/>
          <p:cNvSpPr txBox="1"/>
          <p:nvPr/>
        </p:nvSpPr>
        <p:spPr>
          <a:xfrm>
            <a:off x="0" y="2895600"/>
            <a:ext cx="9061800" cy="109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Human Impacts on Phosphorus Cycle</a:t>
            </a:r>
            <a:endParaRPr/>
          </a:p>
        </p:txBody>
      </p:sp>
      <p:sp>
        <p:nvSpPr>
          <p:cNvPr id="406" name="Google Shape;406;p65"/>
          <p:cNvSpPr txBox="1"/>
          <p:nvPr/>
        </p:nvSpPr>
        <p:spPr>
          <a:xfrm>
            <a:off x="0" y="0"/>
            <a:ext cx="9061800" cy="2549100"/>
          </a:xfrm>
          <a:prstGeom prst="rect">
            <a:avLst/>
          </a:prstGeom>
          <a:noFill/>
          <a:ln>
            <a:noFill/>
          </a:ln>
        </p:spPr>
        <p:txBody>
          <a:bodyPr anchorCtr="0" anchor="ctr" bIns="91425" lIns="91425" spcFirstLastPara="1" rIns="91425" wrap="square" tIns="91425">
            <a:noAutofit/>
          </a:bodyPr>
          <a:lstStyle/>
          <a:p>
            <a:pPr indent="-387350" lvl="0" marL="457200" rtl="0" algn="l">
              <a:lnSpc>
                <a:spcPct val="115000"/>
              </a:lnSpc>
              <a:spcBef>
                <a:spcPts val="0"/>
              </a:spcBef>
              <a:spcAft>
                <a:spcPts val="0"/>
              </a:spcAft>
              <a:buClr>
                <a:srgbClr val="000066"/>
              </a:buClr>
              <a:buSzPts val="2500"/>
              <a:buChar char="●"/>
            </a:pPr>
            <a:r>
              <a:rPr lang="en" sz="3200">
                <a:solidFill>
                  <a:srgbClr val="000066"/>
                </a:solidFill>
              </a:rPr>
              <a:t>One of the longest cycles</a:t>
            </a:r>
            <a:endParaRPr sz="3200">
              <a:solidFill>
                <a:srgbClr val="000066"/>
              </a:solidFill>
            </a:endParaRPr>
          </a:p>
          <a:p>
            <a:pPr indent="-387350" lvl="0" marL="457200" rtl="0" algn="l">
              <a:lnSpc>
                <a:spcPct val="115000"/>
              </a:lnSpc>
              <a:spcBef>
                <a:spcPts val="0"/>
              </a:spcBef>
              <a:spcAft>
                <a:spcPts val="0"/>
              </a:spcAft>
              <a:buClr>
                <a:srgbClr val="000066"/>
              </a:buClr>
              <a:buSzPts val="2500"/>
              <a:buChar char="●"/>
            </a:pPr>
            <a:r>
              <a:rPr lang="en" sz="3200">
                <a:solidFill>
                  <a:srgbClr val="000066"/>
                </a:solidFill>
              </a:rPr>
              <a:t>Essential nutrient; DNA, ATP, ADP, fat, cell membranes </a:t>
            </a:r>
            <a:endParaRPr sz="3200">
              <a:solidFill>
                <a:srgbClr val="000066"/>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pic>
        <p:nvPicPr>
          <p:cNvPr id="411" name="Google Shape;411;p66"/>
          <p:cNvPicPr preferRelativeResize="0"/>
          <p:nvPr/>
        </p:nvPicPr>
        <p:blipFill>
          <a:blip r:embed="rId3">
            <a:alphaModFix/>
          </a:blip>
          <a:stretch>
            <a:fillRect/>
          </a:stretch>
        </p:blipFill>
        <p:spPr>
          <a:xfrm>
            <a:off x="113975" y="982125"/>
            <a:ext cx="8933374" cy="5242700"/>
          </a:xfrm>
          <a:prstGeom prst="rect">
            <a:avLst/>
          </a:prstGeom>
          <a:noFill/>
          <a:ln>
            <a:noFill/>
          </a:ln>
        </p:spPr>
      </p:pic>
      <p:sp>
        <p:nvSpPr>
          <p:cNvPr id="412" name="Google Shape;412;p66"/>
          <p:cNvSpPr txBox="1"/>
          <p:nvPr/>
        </p:nvSpPr>
        <p:spPr>
          <a:xfrm>
            <a:off x="0" y="0"/>
            <a:ext cx="6989700" cy="82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Sulphur Cycle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pic>
        <p:nvPicPr>
          <p:cNvPr id="417" name="Google Shape;417;p67"/>
          <p:cNvPicPr preferRelativeResize="0"/>
          <p:nvPr/>
        </p:nvPicPr>
        <p:blipFill>
          <a:blip r:embed="rId3">
            <a:alphaModFix/>
          </a:blip>
          <a:stretch>
            <a:fillRect/>
          </a:stretch>
        </p:blipFill>
        <p:spPr>
          <a:xfrm>
            <a:off x="0" y="1010560"/>
            <a:ext cx="9144000" cy="468448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8"/>
          <p:cNvSpPr txBox="1"/>
          <p:nvPr/>
        </p:nvSpPr>
        <p:spPr>
          <a:xfrm>
            <a:off x="0" y="76200"/>
            <a:ext cx="9061800" cy="9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Human Impacts on Sulfur Cycle</a:t>
            </a:r>
            <a:endParaRPr/>
          </a:p>
        </p:txBody>
      </p:sp>
      <p:sp>
        <p:nvSpPr>
          <p:cNvPr id="423" name="Google Shape;423;p68"/>
          <p:cNvSpPr txBox="1"/>
          <p:nvPr/>
        </p:nvSpPr>
        <p:spPr>
          <a:xfrm>
            <a:off x="0" y="900950"/>
            <a:ext cx="9061800" cy="5052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000066"/>
                </a:solidFill>
              </a:rPr>
              <a:t>● </a:t>
            </a:r>
            <a:r>
              <a:rPr lang="en" sz="3200">
                <a:solidFill>
                  <a:srgbClr val="000066"/>
                </a:solidFill>
              </a:rPr>
              <a:t>SO</a:t>
            </a:r>
            <a:r>
              <a:rPr baseline="-25000" lang="en" sz="3200">
                <a:solidFill>
                  <a:srgbClr val="000066"/>
                </a:solidFill>
              </a:rPr>
              <a:t>2</a:t>
            </a:r>
            <a:r>
              <a:rPr lang="en" sz="3200">
                <a:solidFill>
                  <a:srgbClr val="000066"/>
                </a:solidFill>
              </a:rPr>
              <a:t> from industry and combustion (e.g. coal, petrol).</a:t>
            </a:r>
            <a:endParaRPr sz="3200">
              <a:solidFill>
                <a:srgbClr val="000066"/>
              </a:solidFill>
            </a:endParaRPr>
          </a:p>
          <a:p>
            <a:pPr indent="0" lvl="0" marL="0" rtl="0" algn="l">
              <a:lnSpc>
                <a:spcPct val="200000"/>
              </a:lnSpc>
              <a:spcBef>
                <a:spcPts val="0"/>
              </a:spcBef>
              <a:spcAft>
                <a:spcPts val="0"/>
              </a:spcAft>
              <a:buNone/>
            </a:pPr>
            <a:r>
              <a:rPr lang="en" sz="2400">
                <a:solidFill>
                  <a:srgbClr val="000066"/>
                </a:solidFill>
              </a:rPr>
              <a:t>● </a:t>
            </a:r>
            <a:r>
              <a:rPr lang="en" sz="3200">
                <a:solidFill>
                  <a:srgbClr val="000066"/>
                </a:solidFill>
              </a:rPr>
              <a:t>SO</a:t>
            </a:r>
            <a:r>
              <a:rPr baseline="-25000" lang="en" sz="3200">
                <a:solidFill>
                  <a:srgbClr val="000066"/>
                </a:solidFill>
              </a:rPr>
              <a:t>2</a:t>
            </a:r>
            <a:r>
              <a:rPr lang="en" sz="3200">
                <a:solidFill>
                  <a:srgbClr val="000066"/>
                </a:solidFill>
              </a:rPr>
              <a:t> from Refine industry convert the Petroleum to Gasoline Products</a:t>
            </a:r>
            <a:endParaRPr sz="3200">
              <a:solidFill>
                <a:srgbClr val="000066"/>
              </a:solidFill>
            </a:endParaRPr>
          </a:p>
          <a:p>
            <a:pPr indent="0" lvl="0" marL="0" rtl="0" algn="l">
              <a:lnSpc>
                <a:spcPct val="80000"/>
              </a:lnSpc>
              <a:spcBef>
                <a:spcPts val="0"/>
              </a:spcBef>
              <a:spcAft>
                <a:spcPts val="0"/>
              </a:spcAft>
              <a:buNone/>
            </a:pPr>
            <a:r>
              <a:rPr lang="en" sz="2400">
                <a:solidFill>
                  <a:srgbClr val="000066"/>
                </a:solidFill>
              </a:rPr>
              <a:t>● </a:t>
            </a:r>
            <a:r>
              <a:rPr lang="en" sz="3200">
                <a:solidFill>
                  <a:srgbClr val="000066"/>
                </a:solidFill>
              </a:rPr>
              <a:t>SO</a:t>
            </a:r>
            <a:r>
              <a:rPr baseline="-25000" lang="en" sz="3200">
                <a:solidFill>
                  <a:srgbClr val="000066"/>
                </a:solidFill>
              </a:rPr>
              <a:t>2</a:t>
            </a:r>
            <a:r>
              <a:rPr lang="en" sz="3200">
                <a:solidFill>
                  <a:srgbClr val="000066"/>
                </a:solidFill>
              </a:rPr>
              <a:t> from Metallic ore Industries.</a:t>
            </a:r>
            <a:endParaRPr sz="3200">
              <a:solidFill>
                <a:srgbClr val="000066"/>
              </a:solidFill>
            </a:endParaRPr>
          </a:p>
          <a:p>
            <a:pPr indent="0" lvl="0" marL="0" rtl="0" algn="l">
              <a:lnSpc>
                <a:spcPct val="80000"/>
              </a:lnSpc>
              <a:spcBef>
                <a:spcPts val="0"/>
              </a:spcBef>
              <a:spcAft>
                <a:spcPts val="0"/>
              </a:spcAft>
              <a:buNone/>
            </a:pPr>
            <a:r>
              <a:rPr lang="en" sz="2400">
                <a:solidFill>
                  <a:srgbClr val="000066"/>
                </a:solidFill>
              </a:rPr>
              <a:t>●</a:t>
            </a:r>
            <a:r>
              <a:rPr lang="en" sz="3200">
                <a:solidFill>
                  <a:srgbClr val="000066"/>
                </a:solidFill>
              </a:rPr>
              <a:t> SO</a:t>
            </a:r>
            <a:r>
              <a:rPr baseline="-25000" lang="en" sz="3200">
                <a:solidFill>
                  <a:srgbClr val="000066"/>
                </a:solidFill>
              </a:rPr>
              <a:t>2</a:t>
            </a:r>
            <a:r>
              <a:rPr lang="en" sz="3200">
                <a:solidFill>
                  <a:srgbClr val="000066"/>
                </a:solidFill>
              </a:rPr>
              <a:t> from Mining industries - Acid mine drainage</a:t>
            </a:r>
            <a:endParaRPr sz="3200">
              <a:solidFill>
                <a:srgbClr val="000066"/>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69"/>
          <p:cNvSpPr txBox="1"/>
          <p:nvPr/>
        </p:nvSpPr>
        <p:spPr>
          <a:xfrm>
            <a:off x="0" y="0"/>
            <a:ext cx="7236300" cy="75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Gaia Theory</a:t>
            </a:r>
            <a:endParaRPr/>
          </a:p>
        </p:txBody>
      </p:sp>
      <p:sp>
        <p:nvSpPr>
          <p:cNvPr id="429" name="Google Shape;429;p69"/>
          <p:cNvSpPr txBox="1"/>
          <p:nvPr/>
        </p:nvSpPr>
        <p:spPr>
          <a:xfrm>
            <a:off x="0" y="609600"/>
            <a:ext cx="9144000" cy="1506600"/>
          </a:xfrm>
          <a:prstGeom prst="rect">
            <a:avLst/>
          </a:prstGeom>
          <a:noFill/>
          <a:ln>
            <a:noFill/>
          </a:ln>
        </p:spPr>
        <p:txBody>
          <a:bodyPr anchorCtr="0" anchor="ctr" bIns="91425" lIns="91425" spcFirstLastPara="1" rIns="91425" wrap="square" tIns="91425">
            <a:noAutofit/>
          </a:bodyPr>
          <a:lstStyle/>
          <a:p>
            <a:pPr indent="-368300" lvl="0" marL="457200" rtl="0" algn="l">
              <a:lnSpc>
                <a:spcPct val="90000"/>
              </a:lnSpc>
              <a:spcBef>
                <a:spcPts val="0"/>
              </a:spcBef>
              <a:spcAft>
                <a:spcPts val="0"/>
              </a:spcAft>
              <a:buClr>
                <a:srgbClr val="000066"/>
              </a:buClr>
              <a:buSzPts val="2200"/>
              <a:buChar char="●"/>
            </a:pPr>
            <a:r>
              <a:rPr lang="en" sz="2800">
                <a:solidFill>
                  <a:srgbClr val="000066"/>
                </a:solidFill>
              </a:rPr>
              <a:t>By James Lovelock; Greek Earth Goddess</a:t>
            </a:r>
            <a:endParaRPr sz="2800">
              <a:solidFill>
                <a:srgbClr val="000066"/>
              </a:solidFill>
            </a:endParaRPr>
          </a:p>
          <a:p>
            <a:pPr indent="-368300" lvl="0" marL="457200" rtl="0" algn="l">
              <a:lnSpc>
                <a:spcPct val="90000"/>
              </a:lnSpc>
              <a:spcBef>
                <a:spcPts val="0"/>
              </a:spcBef>
              <a:spcAft>
                <a:spcPts val="0"/>
              </a:spcAft>
              <a:buClr>
                <a:srgbClr val="000066"/>
              </a:buClr>
              <a:buSzPts val="2200"/>
              <a:buChar char="●"/>
            </a:pPr>
            <a:r>
              <a:rPr lang="en" sz="2800">
                <a:solidFill>
                  <a:srgbClr val="000066"/>
                </a:solidFill>
              </a:rPr>
              <a:t>Earth with all intricate and interacting systems is like a Super-Organism</a:t>
            </a:r>
            <a:endParaRPr sz="2800">
              <a:solidFill>
                <a:srgbClr val="000066"/>
              </a:solidFill>
            </a:endParaRPr>
          </a:p>
        </p:txBody>
      </p:sp>
      <p:sp>
        <p:nvSpPr>
          <p:cNvPr id="430" name="Google Shape;430;p69"/>
          <p:cNvSpPr txBox="1"/>
          <p:nvPr/>
        </p:nvSpPr>
        <p:spPr>
          <a:xfrm>
            <a:off x="457200" y="3076675"/>
            <a:ext cx="325620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u="sng">
                <a:solidFill>
                  <a:schemeClr val="hlink"/>
                </a:solidFill>
                <a:highlight>
                  <a:srgbClr val="FFFFFF"/>
                </a:highlight>
                <a:latin typeface="Roboto"/>
                <a:ea typeface="Roboto"/>
                <a:cs typeface="Roboto"/>
                <a:sym typeface="Roboto"/>
                <a:hlinkClick r:id="rId3"/>
              </a:rPr>
              <a:t>Gaia Hypothesis - James Lovelock</a:t>
            </a:r>
            <a:r>
              <a:rPr b="1" lang="en" sz="2500"/>
              <a:t> (4.29mm)</a:t>
            </a:r>
            <a:endParaRPr b="1" sz="2500"/>
          </a:p>
        </p:txBody>
      </p:sp>
      <p:sp>
        <p:nvSpPr>
          <p:cNvPr id="431" name="Google Shape;431;p69"/>
          <p:cNvSpPr txBox="1"/>
          <p:nvPr/>
        </p:nvSpPr>
        <p:spPr>
          <a:xfrm>
            <a:off x="19200" y="6327400"/>
            <a:ext cx="3960600" cy="33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387E"/>
              </a:buClr>
              <a:buFont typeface="Trebuchet MS"/>
              <a:buNone/>
            </a:pPr>
            <a:r>
              <a:rPr lang="en" sz="1000">
                <a:solidFill>
                  <a:srgbClr val="00387E"/>
                </a:solidFill>
                <a:latin typeface="Trebuchet MS"/>
                <a:ea typeface="Trebuchet MS"/>
                <a:cs typeface="Trebuchet MS"/>
                <a:sym typeface="Trebuchet MS"/>
              </a:rPr>
              <a:t>Credit:Naked Science. Source</a:t>
            </a:r>
            <a:r>
              <a:rPr lang="en" sz="1000">
                <a:solidFill>
                  <a:srgbClr val="666666"/>
                </a:solidFill>
              </a:rPr>
              <a:t>  </a:t>
            </a:r>
            <a:r>
              <a:rPr lang="en" sz="1000" u="sng">
                <a:solidFill>
                  <a:schemeClr val="hlink"/>
                </a:solidFill>
                <a:hlinkClick r:id="rId4"/>
              </a:rPr>
              <a:t>https://youtu.be/GIFRg2skuDI</a:t>
            </a:r>
            <a:r>
              <a:rPr lang="en" sz="1000">
                <a:solidFill>
                  <a:srgbClr val="666666"/>
                </a:solidFill>
              </a:rPr>
              <a:t> </a:t>
            </a:r>
            <a:endParaRPr sz="1500"/>
          </a:p>
        </p:txBody>
      </p:sp>
      <p:pic>
        <p:nvPicPr>
          <p:cNvPr descr="David Suzuki talks with James Lovelock about the origins of his &quot;Gaia&quot; hypothesis, which suggests that the Earth is one organism.  From the documentary series &quot;The Sacred Balance&quot;, produced by Kensington Communications (www.kensingtontv.com.) Available to purchase: http://goo.gl/L7rrr&#10;&#10;Kensington Communications creates and produces exceptional, award-winning television and interactive media. From high-profile television events to moving personal stories, from ground-breaking science to performing arts and innovative online experiences, our diverse productions share a commitment to imagination, intelligence and passion.&#10;&#10;Find out more about our award winning productions and our new projects at http://www.kensingtontv.com. &#10;Like us on Facebook and follow us on Twitter, where we post broadcast, interactive, cross-platform, and mobiles news!&#10;&#10;Website: http://www.kensingtontv.com&#10;Blog: http://kensingtontv.com/blog&#10;Facebook: http://www.facebook.com/kensingtontv&#10;Twitter: http://www.twitter.com/kensingtontv &#10;YouTube: http://www.youtube.com/kensingtontv&#10;Flickr: http://www.flickr.com/photos/kensingtontv" id="432" name="Google Shape;432;p69" title="James Lovelock Explains Gaia Hypothesis on The Sacred Balance (TV)">
            <a:hlinkClick r:id="rId5"/>
          </p:cNvPr>
          <p:cNvPicPr preferRelativeResize="0"/>
          <p:nvPr/>
        </p:nvPicPr>
        <p:blipFill>
          <a:blip r:embed="rId6">
            <a:alphaModFix/>
          </a:blip>
          <a:stretch>
            <a:fillRect/>
          </a:stretch>
        </p:blipFill>
        <p:spPr>
          <a:xfrm>
            <a:off x="4132200" y="2268600"/>
            <a:ext cx="4572000" cy="3429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70"/>
          <p:cNvSpPr txBox="1"/>
          <p:nvPr/>
        </p:nvSpPr>
        <p:spPr>
          <a:xfrm>
            <a:off x="0" y="533400"/>
            <a:ext cx="9144000" cy="5361900"/>
          </a:xfrm>
          <a:prstGeom prst="rect">
            <a:avLst/>
          </a:prstGeom>
          <a:noFill/>
          <a:ln>
            <a:noFill/>
          </a:ln>
        </p:spPr>
        <p:txBody>
          <a:bodyPr anchorCtr="0" anchor="ctr" bIns="91425" lIns="91425" spcFirstLastPara="1" rIns="91425" wrap="square" tIns="91425">
            <a:noAutofit/>
          </a:bodyPr>
          <a:lstStyle/>
          <a:p>
            <a:pPr indent="-419100" lvl="0" marL="457200" rtl="0" algn="l">
              <a:lnSpc>
                <a:spcPct val="150000"/>
              </a:lnSpc>
              <a:spcBef>
                <a:spcPts val="0"/>
              </a:spcBef>
              <a:spcAft>
                <a:spcPts val="0"/>
              </a:spcAft>
              <a:buClr>
                <a:srgbClr val="000066"/>
              </a:buClr>
              <a:buSzPts val="3000"/>
              <a:buChar char="●"/>
            </a:pPr>
            <a:r>
              <a:rPr lang="en" sz="3000">
                <a:solidFill>
                  <a:srgbClr val="000066"/>
                </a:solidFill>
              </a:rPr>
              <a:t>Self regulation: chemistry of oceans, atmosphere, temperature, living beings</a:t>
            </a:r>
            <a:endParaRPr sz="3000">
              <a:solidFill>
                <a:srgbClr val="000066"/>
              </a:solidFill>
            </a:endParaRPr>
          </a:p>
          <a:p>
            <a:pPr indent="-419100" lvl="0" marL="457200" rtl="0" algn="l">
              <a:lnSpc>
                <a:spcPct val="150000"/>
              </a:lnSpc>
              <a:spcBef>
                <a:spcPts val="0"/>
              </a:spcBef>
              <a:spcAft>
                <a:spcPts val="0"/>
              </a:spcAft>
              <a:buClr>
                <a:srgbClr val="000066"/>
              </a:buClr>
              <a:buSzPts val="3000"/>
              <a:buChar char="●"/>
            </a:pPr>
            <a:r>
              <a:rPr lang="en" sz="3000">
                <a:solidFill>
                  <a:srgbClr val="000066"/>
                </a:solidFill>
              </a:rPr>
              <a:t>Earth behaves as if it had a purpose</a:t>
            </a:r>
            <a:endParaRPr sz="3000">
              <a:solidFill>
                <a:srgbClr val="000066"/>
              </a:solidFill>
            </a:endParaRPr>
          </a:p>
          <a:p>
            <a:pPr indent="-419100" lvl="0" marL="457200" rtl="0" algn="l">
              <a:lnSpc>
                <a:spcPct val="150000"/>
              </a:lnSpc>
              <a:spcBef>
                <a:spcPts val="0"/>
              </a:spcBef>
              <a:spcAft>
                <a:spcPts val="0"/>
              </a:spcAft>
              <a:buClr>
                <a:srgbClr val="000066"/>
              </a:buClr>
              <a:buSzPts val="3000"/>
              <a:buChar char="●"/>
            </a:pPr>
            <a:r>
              <a:rPr lang="en" sz="3000">
                <a:solidFill>
                  <a:srgbClr val="000066"/>
                </a:solidFill>
              </a:rPr>
              <a:t>Purpose is to nurture life and maintain life-friendly conditions.</a:t>
            </a:r>
            <a:endParaRPr sz="3000">
              <a:solidFill>
                <a:srgbClr val="000066"/>
              </a:solidFill>
            </a:endParaRPr>
          </a:p>
          <a:p>
            <a:pPr indent="-419100" lvl="0" marL="457200" rtl="0" algn="l">
              <a:lnSpc>
                <a:spcPct val="150000"/>
              </a:lnSpc>
              <a:spcBef>
                <a:spcPts val="0"/>
              </a:spcBef>
              <a:spcAft>
                <a:spcPts val="0"/>
              </a:spcAft>
              <a:buClr>
                <a:srgbClr val="000066"/>
              </a:buClr>
              <a:buSzPts val="3000"/>
              <a:buChar char="●"/>
            </a:pPr>
            <a:r>
              <a:rPr lang="en" sz="3000">
                <a:solidFill>
                  <a:srgbClr val="000066"/>
                </a:solidFill>
              </a:rPr>
              <a:t>This perspective brings a new awareness that can be the foundation of all future development</a:t>
            </a:r>
            <a:endParaRPr sz="3000">
              <a:solidFill>
                <a:srgbClr val="000066"/>
              </a:solidFill>
            </a:endParaRPr>
          </a:p>
          <a:p>
            <a:pPr indent="-419100" lvl="0" marL="457200" rtl="0" algn="l">
              <a:lnSpc>
                <a:spcPct val="150000"/>
              </a:lnSpc>
              <a:spcBef>
                <a:spcPts val="0"/>
              </a:spcBef>
              <a:spcAft>
                <a:spcPts val="0"/>
              </a:spcAft>
              <a:buClr>
                <a:srgbClr val="000066"/>
              </a:buClr>
              <a:buSzPts val="3000"/>
              <a:buChar char="●"/>
            </a:pPr>
            <a:r>
              <a:rPr lang="en" sz="3000">
                <a:solidFill>
                  <a:srgbClr val="000066"/>
                </a:solidFill>
              </a:rPr>
              <a:t>It will enable the further evolution of mankind</a:t>
            </a:r>
            <a:endParaRPr sz="3000">
              <a:solidFill>
                <a:srgbClr val="000066"/>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71"/>
          <p:cNvSpPr txBox="1"/>
          <p:nvPr/>
        </p:nvSpPr>
        <p:spPr>
          <a:xfrm>
            <a:off x="0" y="0"/>
            <a:ext cx="6825000" cy="696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200">
                <a:solidFill>
                  <a:srgbClr val="000066"/>
                </a:solidFill>
              </a:rPr>
              <a:t>Development and Stabilization </a:t>
            </a:r>
            <a:endParaRPr b="1" sz="3200">
              <a:solidFill>
                <a:srgbClr val="000066"/>
              </a:solidFill>
            </a:endParaRPr>
          </a:p>
        </p:txBody>
      </p:sp>
      <p:sp>
        <p:nvSpPr>
          <p:cNvPr id="443" name="Google Shape;443;p71"/>
          <p:cNvSpPr txBox="1"/>
          <p:nvPr/>
        </p:nvSpPr>
        <p:spPr>
          <a:xfrm>
            <a:off x="838200" y="609600"/>
            <a:ext cx="3000000" cy="838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800">
                <a:solidFill>
                  <a:srgbClr val="000066"/>
                </a:solidFill>
              </a:rPr>
              <a:t>Associations</a:t>
            </a:r>
            <a:endParaRPr sz="1000"/>
          </a:p>
        </p:txBody>
      </p:sp>
      <p:sp>
        <p:nvSpPr>
          <p:cNvPr id="444" name="Google Shape;444;p71"/>
          <p:cNvSpPr txBox="1"/>
          <p:nvPr/>
        </p:nvSpPr>
        <p:spPr>
          <a:xfrm>
            <a:off x="5478300" y="685800"/>
            <a:ext cx="2878200" cy="592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700">
                <a:solidFill>
                  <a:srgbClr val="000066"/>
                </a:solidFill>
              </a:rPr>
              <a:t>Succession</a:t>
            </a:r>
            <a:endParaRPr sz="900"/>
          </a:p>
        </p:txBody>
      </p:sp>
      <p:pic>
        <p:nvPicPr>
          <p:cNvPr descr="050 - Populations&#10;&#10;Paul Andersen explains how populations interact in an ecosystem.  The symbiosis of several populations is based on effects that may be neutral, positive, or negative.  Interactions like mutualism, commensalism and parasitism are included.  Human impacts to ecosystems are also considered using the invasive species kudzu.&#10;&#10;Do you speak another language?  Help me translate my videos:&#10;http://www.bozemanscience.com/translations/&#10;&#10;Intro Music Atribution&#10;Title: I4dsong_loop_main.wav&#10;Artist: CosmicD&#10;Link to sound: http://www.freesound.org/people/CosmicD/sounds/72556/&#10;Creative Commons Atribution License&#10;&#10;All of the images are licensed under creative commons and public domain licensing:&#10;Carroll, Timothy J. Signs On Columns, March 5, 2007. http://www.flickr.com/photos/tjc/411967882/.&#10;en.wikipedia, Original uploader was Profberger at. English: Golden Jackal in Ngorongoro Crater, Tanzania. Photo by Lee R. Berger, July 27, 2007. Transferred from en.wikipedia; transferred to Commons by User:Masur using CommonsHelper. http://commons.wikimedia.org/wiki/File:Golden_jackal_small.jpg.&#10;&quot;File:Auklet Flock Shumagins 1986.jpg.&quot; Wikipedia, the Free Encyclopedia. Accessed April 7, 2014. http://en.wikipedia.org/wiki/File:Auklet_flock_Shumagins_1986.jpg.&#10;&quot;File:Common Clownfish.jpg.&quot; Wikipedia, the Free Encyclopedia, April 5, 2014. http://en.wikipedia.org/w/index.php?title=File:Common_clownfish.jpg&amp;oldid=509741389.&#10;&quot;File:Eastern Phoebe-Nest-Brown-Headed-Cowbird-Egg.jpg.&quot; Wikipedia, the Free Encyclopedia. Accessed April 7, 2014. http://en.wikipedia.org/wiki/File:Eastern_Phoebe-nest-Brown-headed-Cowbird-egg.jpg.&#10;&quot;File:EscherichiaColi NIAID.jpg.&quot; Wikipedia, the Free Encyclopedia. Accessed April 7, 2014. http://en.wikipedia.org/wiki/File:EscherichiaColi_NIAID.jpg.&#10;&quot;File:European Honey Bee Extracts Nectar.jpg.&quot; Wikipedia, the Free Encyclopedia. Accessed April 7, 2014. http://en.wikipedia.org/wiki/File:European_honey_bee_extracts_nectar.jpg.&#10;&quot;File:Flowering Kudzu.jpg.&quot; Wikipedia, the Free Encyclopedia. Accessed April 7, 2014. http://en.wikipedia.org/wiki/File:Flowering_kudzu.jpg.&#10;&quot;File:Howlsnow.jpg.&quot; Wikipedia, the Free Encyclopedia. Accessed April 7, 2014. http://en.wikipedia.org/wiki/File:Howlsnow.jpg.&#10;&quot;File:Kudzu on Trees in Atlanta, Georgia.jpg.&quot; Wikipedia, the Free Encyclopedia. Accessed April 7, 2014. http://en.wikipedia.org/wiki/File:Kudzu_on_trees_in_Atlanta,_Georgia.jpg.&#10;&quot;File:Lion Waiting in Namibia.jpg.&quot; Wikipedia, the Free Encyclopedia. Accessed April 7, 2014. http://en.wikipedia.org/wiki/File:Lion_waiting_in_Namibia.jpg.&#10;&quot;File:N2 Lichen.jpg.&quot; Wikipedia, the Free Encyclopedia. Accessed April 7, 2014. http://en.wikipedia.org/wiki/File:N2_Lichen.jpg.&#10;&quot;File:Penicillium Pengo.jpg.&quot; Wikipedia, the Free Encyclopedia. Accessed April 7, 2014. http://en.wikipedia.org/wiki/File:Penicillium_Pengo.jpg.&#10;&quot;File:Staphylococcus Aureus Biofilm 01.jpg.&quot; Wikipedia, the Free Encyclopedia. Accessed April 7, 2014. http://en.wikipedia.org/wiki/File:Staphylococcus_aureus_biofilm_01.jpg.&#10;&quot;File:Swiss National Park 131.JPG.&quot; Wikipedia, the Free Encyclopedia. Accessed April 7, 2014. http://en.wikipedia.org/wiki/File:Swiss_National_Park_131.JPG.&#10;&quot;File:The Mantis Which Eats a Bee20080829.jpg.&quot; Wikipedia, the Free Encyclopedia. Accessed April 7, 2014. http://en.wikipedia.org/wiki/File:The_mantis_which_eats_a_Bee20080829.jpg.&#10;&quot;File:Tiger in Ranthambhore.jpg.&quot; Wikipedia, the Free Encyclopedia. Accessed April 7, 2014. http://en.wikipedia.org/wiki/File:Tiger_in_Ranthambhore.jpg.&#10;&quot;File:Wilderbeest.jpg.&quot; Wikipedia, the Free Encyclopedia. Accessed April 7, 2014. http://en.wikipedia.org/wiki/File:Wilderbeest.jpg.&#10;&quot;File:Wolves and Elk.jpg.&quot; Wikipedia, the Free Encyclopedia. Accessed December 19, 2013. http://en.wikipedia.org/wiki/File:Wolves_and_elk.jpg.&#10;Majestic Cheetah in Grassland, n.d. http://animalphotos.info/a/topics/animals/mammals/cheetahs/.&#10;Smith, Douglas, et. al. Yellowstone Wolf Project Annual Report 2010, n.d. http://www.nps.gov/yell/naturescience/upload/wolf_ar_2010.pdf." id="445" name="Google Shape;445;p71" title="Populations">
            <a:hlinkClick r:id="rId3"/>
          </p:cNvPr>
          <p:cNvPicPr preferRelativeResize="0"/>
          <p:nvPr/>
        </p:nvPicPr>
        <p:blipFill>
          <a:blip r:embed="rId4">
            <a:alphaModFix/>
          </a:blip>
          <a:stretch>
            <a:fillRect/>
          </a:stretch>
        </p:blipFill>
        <p:spPr>
          <a:xfrm>
            <a:off x="990600" y="1282675"/>
            <a:ext cx="2771150" cy="2078350"/>
          </a:xfrm>
          <a:prstGeom prst="rect">
            <a:avLst/>
          </a:prstGeom>
          <a:noFill/>
          <a:ln>
            <a:noFill/>
          </a:ln>
        </p:spPr>
      </p:pic>
      <p:pic>
        <p:nvPicPr>
          <p:cNvPr descr="This video describes the processes of primary and secondary ecological succession, natural and anthropogenic disturbances, and brief case studies in deforestation and desertification, as well as monoculture vs. polyculture farming." id="446" name="Google Shape;446;p71" title="Biology 2-01 Ecological Succession">
            <a:hlinkClick r:id="rId5"/>
          </p:cNvPr>
          <p:cNvPicPr preferRelativeResize="0"/>
          <p:nvPr/>
        </p:nvPicPr>
        <p:blipFill>
          <a:blip r:embed="rId6">
            <a:alphaModFix/>
          </a:blip>
          <a:stretch>
            <a:fillRect/>
          </a:stretch>
        </p:blipFill>
        <p:spPr>
          <a:xfrm>
            <a:off x="5535834" y="1236600"/>
            <a:ext cx="2800391" cy="2100300"/>
          </a:xfrm>
          <a:prstGeom prst="rect">
            <a:avLst/>
          </a:prstGeom>
          <a:noFill/>
          <a:ln>
            <a:noFill/>
          </a:ln>
        </p:spPr>
      </p:pic>
      <p:sp>
        <p:nvSpPr>
          <p:cNvPr id="447" name="Google Shape;447;p71"/>
          <p:cNvSpPr txBox="1"/>
          <p:nvPr/>
        </p:nvSpPr>
        <p:spPr>
          <a:xfrm>
            <a:off x="4815413" y="3361025"/>
            <a:ext cx="4421400" cy="62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u="sng">
                <a:solidFill>
                  <a:schemeClr val="hlink"/>
                </a:solidFill>
                <a:highlight>
                  <a:srgbClr val="FFFFFF"/>
                </a:highlight>
                <a:latin typeface="Roboto"/>
                <a:ea typeface="Roboto"/>
                <a:cs typeface="Roboto"/>
                <a:sym typeface="Roboto"/>
                <a:hlinkClick r:id="rId7"/>
              </a:rPr>
              <a:t>Biology 2-01 Ecological Succession</a:t>
            </a:r>
            <a:r>
              <a:rPr b="1" lang="en" sz="1900"/>
              <a:t> (21.05mm)</a:t>
            </a:r>
            <a:endParaRPr b="1" sz="1900"/>
          </a:p>
        </p:txBody>
      </p:sp>
      <p:sp>
        <p:nvSpPr>
          <p:cNvPr id="448" name="Google Shape;448;p71"/>
          <p:cNvSpPr txBox="1"/>
          <p:nvPr/>
        </p:nvSpPr>
        <p:spPr>
          <a:xfrm>
            <a:off x="5200800" y="6137725"/>
            <a:ext cx="3960600" cy="69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387E"/>
              </a:buClr>
              <a:buFont typeface="Trebuchet MS"/>
              <a:buNone/>
            </a:pPr>
            <a:r>
              <a:rPr lang="en" sz="1000">
                <a:solidFill>
                  <a:srgbClr val="00387E"/>
                </a:solidFill>
                <a:latin typeface="Trebuchet MS"/>
                <a:ea typeface="Trebuchet MS"/>
                <a:cs typeface="Trebuchet MS"/>
                <a:sym typeface="Trebuchet MS"/>
              </a:rPr>
              <a:t>Credit:</a:t>
            </a:r>
            <a:r>
              <a:rPr lang="en" sz="1000" u="sng">
                <a:solidFill>
                  <a:srgbClr val="333333"/>
                </a:solidFill>
                <a:highlight>
                  <a:srgbClr val="FFFFFF"/>
                </a:highlight>
                <a:latin typeface="Roboto"/>
                <a:ea typeface="Roboto"/>
                <a:cs typeface="Roboto"/>
                <a:sym typeface="Roboto"/>
                <a:hlinkClick r:id="rId8"/>
              </a:rPr>
              <a:t>Bozeman Science</a:t>
            </a:r>
            <a:r>
              <a:rPr lang="en" sz="1000">
                <a:solidFill>
                  <a:srgbClr val="00387E"/>
                </a:solidFill>
                <a:latin typeface="Trebuchet MS"/>
                <a:ea typeface="Trebuchet MS"/>
                <a:cs typeface="Trebuchet MS"/>
                <a:sym typeface="Trebuchet MS"/>
              </a:rPr>
              <a:t> Source</a:t>
            </a:r>
            <a:r>
              <a:rPr lang="en" sz="1000">
                <a:solidFill>
                  <a:srgbClr val="666666"/>
                </a:solidFill>
              </a:rPr>
              <a:t>  </a:t>
            </a:r>
            <a:r>
              <a:rPr lang="en" sz="1000" u="sng">
                <a:solidFill>
                  <a:schemeClr val="hlink"/>
                </a:solidFill>
                <a:hlinkClick r:id="rId9"/>
              </a:rPr>
              <a:t>https://youtu.be/KFViSog6ZJw</a:t>
            </a:r>
            <a:r>
              <a:rPr lang="en" sz="1000">
                <a:solidFill>
                  <a:srgbClr val="666666"/>
                </a:solidFill>
              </a:rPr>
              <a:t> </a:t>
            </a:r>
            <a:endParaRPr sz="1000">
              <a:solidFill>
                <a:srgbClr val="00387E"/>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387E"/>
              </a:buClr>
              <a:buFont typeface="Trebuchet MS"/>
              <a:buNone/>
            </a:pPr>
            <a:r>
              <a:rPr lang="en" sz="1000">
                <a:solidFill>
                  <a:srgbClr val="00387E"/>
                </a:solidFill>
                <a:latin typeface="Trebuchet MS"/>
                <a:ea typeface="Trebuchet MS"/>
                <a:cs typeface="Trebuchet MS"/>
                <a:sym typeface="Trebuchet MS"/>
              </a:rPr>
              <a:t>Credit:Holloway Science  Source</a:t>
            </a:r>
            <a:r>
              <a:rPr lang="en" sz="1000">
                <a:solidFill>
                  <a:srgbClr val="666666"/>
                </a:solidFill>
              </a:rPr>
              <a:t>  </a:t>
            </a:r>
            <a:r>
              <a:rPr lang="en" sz="1000" u="sng">
                <a:solidFill>
                  <a:schemeClr val="hlink"/>
                </a:solidFill>
                <a:hlinkClick r:id="rId10"/>
              </a:rPr>
              <a:t>https://youtu.be/WyqCQq6SZKQ</a:t>
            </a:r>
            <a:endParaRPr sz="1000">
              <a:solidFill>
                <a:srgbClr val="666666"/>
              </a:solidFill>
            </a:endParaRPr>
          </a:p>
          <a:p>
            <a:pPr indent="0" lvl="0" marL="0" marR="0" rtl="0" algn="l">
              <a:lnSpc>
                <a:spcPct val="100000"/>
              </a:lnSpc>
              <a:spcBef>
                <a:spcPts val="0"/>
              </a:spcBef>
              <a:spcAft>
                <a:spcPts val="0"/>
              </a:spcAft>
              <a:buClr>
                <a:srgbClr val="00387E"/>
              </a:buClr>
              <a:buFont typeface="Trebuchet MS"/>
              <a:buNone/>
            </a:pPr>
            <a:r>
              <a:rPr lang="en" sz="1000">
                <a:solidFill>
                  <a:srgbClr val="00387E"/>
                </a:solidFill>
                <a:latin typeface="Trebuchet MS"/>
                <a:ea typeface="Trebuchet MS"/>
                <a:cs typeface="Trebuchet MS"/>
                <a:sym typeface="Trebuchet MS"/>
              </a:rPr>
              <a:t>Credit:</a:t>
            </a:r>
            <a:r>
              <a:rPr lang="en" sz="1000" u="sng">
                <a:solidFill>
                  <a:srgbClr val="333333"/>
                </a:solidFill>
                <a:highlight>
                  <a:srgbClr val="FFFFFF"/>
                </a:highlight>
                <a:latin typeface="Roboto"/>
                <a:ea typeface="Roboto"/>
                <a:cs typeface="Roboto"/>
                <a:sym typeface="Roboto"/>
                <a:hlinkClick r:id="rId11"/>
              </a:rPr>
              <a:t>MsBrewerFlipped</a:t>
            </a:r>
            <a:r>
              <a:rPr lang="en" sz="1000">
                <a:solidFill>
                  <a:srgbClr val="00387E"/>
                </a:solidFill>
                <a:latin typeface="Trebuchet MS"/>
                <a:ea typeface="Trebuchet MS"/>
                <a:cs typeface="Trebuchet MS"/>
                <a:sym typeface="Trebuchet MS"/>
              </a:rPr>
              <a:t> Source</a:t>
            </a:r>
            <a:r>
              <a:rPr lang="en" sz="1000">
                <a:solidFill>
                  <a:srgbClr val="666666"/>
                </a:solidFill>
              </a:rPr>
              <a:t>  </a:t>
            </a:r>
            <a:r>
              <a:rPr lang="en" sz="1000" u="sng">
                <a:solidFill>
                  <a:schemeClr val="hlink"/>
                </a:solidFill>
                <a:hlinkClick r:id="rId12"/>
              </a:rPr>
              <a:t>https://youtu.be/5WECs5-jNlc</a:t>
            </a:r>
            <a:r>
              <a:rPr lang="en" sz="1000">
                <a:solidFill>
                  <a:srgbClr val="666666"/>
                </a:solidFill>
              </a:rPr>
              <a:t> </a:t>
            </a:r>
            <a:endParaRPr sz="1500"/>
          </a:p>
        </p:txBody>
      </p:sp>
      <p:sp>
        <p:nvSpPr>
          <p:cNvPr id="449" name="Google Shape;449;p71"/>
          <p:cNvSpPr txBox="1"/>
          <p:nvPr/>
        </p:nvSpPr>
        <p:spPr>
          <a:xfrm>
            <a:off x="552600" y="3261250"/>
            <a:ext cx="3551100" cy="5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u="sng">
                <a:solidFill>
                  <a:schemeClr val="hlink"/>
                </a:solidFill>
                <a:highlight>
                  <a:srgbClr val="FFFFFF"/>
                </a:highlight>
                <a:latin typeface="Roboto"/>
                <a:ea typeface="Roboto"/>
                <a:cs typeface="Roboto"/>
                <a:sym typeface="Roboto"/>
                <a:hlinkClick r:id="rId13"/>
              </a:rPr>
              <a:t>Populations</a:t>
            </a:r>
            <a:r>
              <a:rPr b="1" lang="en" sz="2100"/>
              <a:t> (11.12mm)</a:t>
            </a:r>
            <a:endParaRPr b="1" sz="2100"/>
          </a:p>
        </p:txBody>
      </p:sp>
      <p:pic>
        <p:nvPicPr>
          <p:cNvPr descr="Introduction to animal and plant adaptations" id="450" name="Google Shape;450;p71" title="Animal and plant adaptations">
            <a:hlinkClick r:id="rId14"/>
          </p:cNvPr>
          <p:cNvPicPr preferRelativeResize="0"/>
          <p:nvPr/>
        </p:nvPicPr>
        <p:blipFill>
          <a:blip r:embed="rId15">
            <a:alphaModFix/>
          </a:blip>
          <a:stretch>
            <a:fillRect/>
          </a:stretch>
        </p:blipFill>
        <p:spPr>
          <a:xfrm>
            <a:off x="3046768" y="4158550"/>
            <a:ext cx="2800382" cy="2100300"/>
          </a:xfrm>
          <a:prstGeom prst="rect">
            <a:avLst/>
          </a:prstGeom>
          <a:noFill/>
          <a:ln>
            <a:noFill/>
          </a:ln>
        </p:spPr>
      </p:pic>
      <p:sp>
        <p:nvSpPr>
          <p:cNvPr id="451" name="Google Shape;451;p71"/>
          <p:cNvSpPr txBox="1"/>
          <p:nvPr/>
        </p:nvSpPr>
        <p:spPr>
          <a:xfrm>
            <a:off x="762000" y="4689325"/>
            <a:ext cx="2191200" cy="8388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2700">
                <a:solidFill>
                  <a:srgbClr val="000066"/>
                </a:solidFill>
              </a:rPr>
              <a:t>Adaptation</a:t>
            </a:r>
            <a:endParaRPr sz="900"/>
          </a:p>
        </p:txBody>
      </p:sp>
      <p:sp>
        <p:nvSpPr>
          <p:cNvPr id="452" name="Google Shape;452;p71"/>
          <p:cNvSpPr txBox="1"/>
          <p:nvPr/>
        </p:nvSpPr>
        <p:spPr>
          <a:xfrm>
            <a:off x="5940725" y="4820225"/>
            <a:ext cx="3000000" cy="59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u="sng">
                <a:solidFill>
                  <a:schemeClr val="hlink"/>
                </a:solidFill>
                <a:highlight>
                  <a:srgbClr val="FFFFFF"/>
                </a:highlight>
                <a:latin typeface="Roboto"/>
                <a:ea typeface="Roboto"/>
                <a:cs typeface="Roboto"/>
                <a:sym typeface="Roboto"/>
                <a:hlinkClick r:id="rId16"/>
              </a:rPr>
              <a:t>Animal and plant adaptations</a:t>
            </a:r>
            <a:r>
              <a:rPr b="1" lang="en" sz="2000"/>
              <a:t> (4.00mm)</a:t>
            </a:r>
            <a:endParaRPr b="1"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descr="86.jpg" id="94" name="Google Shape;94;p18"/>
          <p:cNvPicPr preferRelativeResize="0"/>
          <p:nvPr/>
        </p:nvPicPr>
        <p:blipFill>
          <a:blip r:embed="rId3">
            <a:alphaModFix/>
          </a:blip>
          <a:stretch>
            <a:fillRect/>
          </a:stretch>
        </p:blipFill>
        <p:spPr>
          <a:xfrm>
            <a:off x="381000" y="597401"/>
            <a:ext cx="8358825" cy="5594850"/>
          </a:xfrm>
          <a:prstGeom prst="rect">
            <a:avLst/>
          </a:prstGeom>
          <a:noFill/>
          <a:ln>
            <a:noFill/>
          </a:ln>
        </p:spPr>
      </p:pic>
      <p:sp>
        <p:nvSpPr>
          <p:cNvPr id="95" name="Google Shape;95;p18"/>
          <p:cNvSpPr txBox="1"/>
          <p:nvPr/>
        </p:nvSpPr>
        <p:spPr>
          <a:xfrm>
            <a:off x="0" y="0"/>
            <a:ext cx="2516400" cy="59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100">
                <a:solidFill>
                  <a:srgbClr val="000066"/>
                </a:solidFill>
              </a:rPr>
              <a:t>Atmosphere</a:t>
            </a:r>
            <a:endParaRPr/>
          </a:p>
        </p:txBody>
      </p:sp>
      <p:sp>
        <p:nvSpPr>
          <p:cNvPr id="96" name="Google Shape;96;p18"/>
          <p:cNvSpPr txBox="1"/>
          <p:nvPr/>
        </p:nvSpPr>
        <p:spPr>
          <a:xfrm>
            <a:off x="55650" y="6362050"/>
            <a:ext cx="7440600" cy="3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http://view.ge/page/sience/15-atmosphere-of-earth?lang=english</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72"/>
          <p:cNvSpPr txBox="1"/>
          <p:nvPr/>
        </p:nvSpPr>
        <p:spPr>
          <a:xfrm>
            <a:off x="0" y="0"/>
            <a:ext cx="4938600" cy="696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200">
                <a:solidFill>
                  <a:srgbClr val="000066"/>
                </a:solidFill>
              </a:rPr>
              <a:t>Ecosystem Services </a:t>
            </a:r>
            <a:r>
              <a:rPr b="1" lang="en" sz="2300" u="sng">
                <a:solidFill>
                  <a:schemeClr val="accent5"/>
                </a:solidFill>
                <a:hlinkClick r:id="rId3"/>
              </a:rPr>
              <a:t>ref</a:t>
            </a:r>
            <a:endParaRPr b="1" sz="3200">
              <a:solidFill>
                <a:srgbClr val="000066"/>
              </a:solidFill>
            </a:endParaRPr>
          </a:p>
        </p:txBody>
      </p:sp>
      <p:sp>
        <p:nvSpPr>
          <p:cNvPr id="458" name="Google Shape;458;p72"/>
          <p:cNvSpPr txBox="1"/>
          <p:nvPr/>
        </p:nvSpPr>
        <p:spPr>
          <a:xfrm>
            <a:off x="93175" y="696300"/>
            <a:ext cx="9050700" cy="616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3200">
                <a:solidFill>
                  <a:srgbClr val="000066"/>
                </a:solidFill>
              </a:rPr>
              <a:t>E</a:t>
            </a:r>
            <a:r>
              <a:rPr lang="en" sz="3200">
                <a:solidFill>
                  <a:srgbClr val="000066"/>
                </a:solidFill>
              </a:rPr>
              <a:t>cosystem ‘services’ are provided free-of-charge as a gift of nature. </a:t>
            </a:r>
            <a:endParaRPr sz="3200">
              <a:solidFill>
                <a:srgbClr val="000066"/>
              </a:solidFill>
            </a:endParaRPr>
          </a:p>
          <a:p>
            <a:pPr indent="-431800" lvl="0" marL="457200" rtl="0" algn="l">
              <a:lnSpc>
                <a:spcPct val="150000"/>
              </a:lnSpc>
              <a:spcBef>
                <a:spcPts val="0"/>
              </a:spcBef>
              <a:spcAft>
                <a:spcPts val="0"/>
              </a:spcAft>
              <a:buClr>
                <a:srgbClr val="000066"/>
              </a:buClr>
              <a:buSzPts val="3200"/>
              <a:buChar char="●"/>
            </a:pPr>
            <a:r>
              <a:rPr lang="en" sz="3200">
                <a:solidFill>
                  <a:srgbClr val="000066"/>
                </a:solidFill>
              </a:rPr>
              <a:t>purification of air and water</a:t>
            </a:r>
            <a:endParaRPr sz="3200">
              <a:solidFill>
                <a:srgbClr val="000066"/>
              </a:solidFill>
            </a:endParaRPr>
          </a:p>
          <a:p>
            <a:pPr indent="-431800" lvl="0" marL="457200" rtl="0" algn="l">
              <a:lnSpc>
                <a:spcPct val="150000"/>
              </a:lnSpc>
              <a:spcBef>
                <a:spcPts val="0"/>
              </a:spcBef>
              <a:spcAft>
                <a:spcPts val="0"/>
              </a:spcAft>
              <a:buClr>
                <a:srgbClr val="000066"/>
              </a:buClr>
              <a:buSzPts val="3200"/>
              <a:buChar char="●"/>
            </a:pPr>
            <a:r>
              <a:rPr lang="en" sz="3200">
                <a:solidFill>
                  <a:srgbClr val="000066"/>
                </a:solidFill>
              </a:rPr>
              <a:t>regulation of rainwater run-off and drought </a:t>
            </a:r>
            <a:endParaRPr sz="3200">
              <a:solidFill>
                <a:srgbClr val="000066"/>
              </a:solidFill>
            </a:endParaRPr>
          </a:p>
          <a:p>
            <a:pPr indent="-431800" lvl="0" marL="457200" rtl="0" algn="l">
              <a:lnSpc>
                <a:spcPct val="150000"/>
              </a:lnSpc>
              <a:spcBef>
                <a:spcPts val="0"/>
              </a:spcBef>
              <a:spcAft>
                <a:spcPts val="0"/>
              </a:spcAft>
              <a:buClr>
                <a:srgbClr val="000066"/>
              </a:buClr>
              <a:buSzPts val="3200"/>
              <a:buChar char="●"/>
            </a:pPr>
            <a:r>
              <a:rPr lang="en" sz="3200">
                <a:solidFill>
                  <a:srgbClr val="000066"/>
                </a:solidFill>
              </a:rPr>
              <a:t>waste assimilation and detoxification</a:t>
            </a:r>
            <a:endParaRPr sz="3200">
              <a:solidFill>
                <a:srgbClr val="000066"/>
              </a:solidFill>
            </a:endParaRPr>
          </a:p>
          <a:p>
            <a:pPr indent="-431800" lvl="0" marL="457200" rtl="0" algn="l">
              <a:lnSpc>
                <a:spcPct val="150000"/>
              </a:lnSpc>
              <a:spcBef>
                <a:spcPts val="0"/>
              </a:spcBef>
              <a:spcAft>
                <a:spcPts val="0"/>
              </a:spcAft>
              <a:buClr>
                <a:srgbClr val="000066"/>
              </a:buClr>
              <a:buSzPts val="3200"/>
              <a:buChar char="●"/>
            </a:pPr>
            <a:r>
              <a:rPr lang="en" sz="3200">
                <a:solidFill>
                  <a:srgbClr val="000066"/>
                </a:solidFill>
              </a:rPr>
              <a:t>soil formation and maintenance</a:t>
            </a:r>
            <a:endParaRPr sz="3200">
              <a:solidFill>
                <a:srgbClr val="000066"/>
              </a:solidFill>
            </a:endParaRPr>
          </a:p>
          <a:p>
            <a:pPr indent="-431800" lvl="0" marL="457200" rtl="0" algn="l">
              <a:lnSpc>
                <a:spcPct val="150000"/>
              </a:lnSpc>
              <a:spcBef>
                <a:spcPts val="0"/>
              </a:spcBef>
              <a:spcAft>
                <a:spcPts val="0"/>
              </a:spcAft>
              <a:buClr>
                <a:srgbClr val="000066"/>
              </a:buClr>
              <a:buSzPts val="3200"/>
              <a:buChar char="●"/>
            </a:pPr>
            <a:r>
              <a:rPr lang="en" sz="3200">
                <a:solidFill>
                  <a:srgbClr val="000066"/>
                </a:solidFill>
              </a:rPr>
              <a:t>control of pests and disease </a:t>
            </a:r>
            <a:endParaRPr sz="3200">
              <a:solidFill>
                <a:srgbClr val="000066"/>
              </a:solidFill>
            </a:endParaRPr>
          </a:p>
          <a:p>
            <a:pPr indent="-431800" lvl="0" marL="457200" rtl="0" algn="l">
              <a:lnSpc>
                <a:spcPct val="150000"/>
              </a:lnSpc>
              <a:spcBef>
                <a:spcPts val="0"/>
              </a:spcBef>
              <a:spcAft>
                <a:spcPts val="0"/>
              </a:spcAft>
              <a:buClr>
                <a:srgbClr val="000066"/>
              </a:buClr>
              <a:buSzPts val="3200"/>
              <a:buChar char="●"/>
            </a:pPr>
            <a:r>
              <a:rPr lang="en" sz="3200">
                <a:solidFill>
                  <a:srgbClr val="000066"/>
                </a:solidFill>
              </a:rPr>
              <a:t>plant pollination, seed dispersal and nutrient cycling</a:t>
            </a:r>
            <a:endParaRPr sz="3200">
              <a:solidFill>
                <a:srgbClr val="000066"/>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73"/>
          <p:cNvSpPr txBox="1"/>
          <p:nvPr/>
        </p:nvSpPr>
        <p:spPr>
          <a:xfrm>
            <a:off x="0" y="228600"/>
            <a:ext cx="9057000" cy="5870400"/>
          </a:xfrm>
          <a:prstGeom prst="rect">
            <a:avLst/>
          </a:prstGeom>
          <a:noFill/>
          <a:ln>
            <a:noFill/>
          </a:ln>
        </p:spPr>
        <p:txBody>
          <a:bodyPr anchorCtr="0" anchor="ctr" bIns="91425" lIns="91425" spcFirstLastPara="1" rIns="91425" wrap="square" tIns="91425">
            <a:noAutofit/>
          </a:bodyPr>
          <a:lstStyle/>
          <a:p>
            <a:pPr indent="-431800" lvl="0" marL="457200" rtl="0" algn="l">
              <a:lnSpc>
                <a:spcPct val="150000"/>
              </a:lnSpc>
              <a:spcBef>
                <a:spcPts val="0"/>
              </a:spcBef>
              <a:spcAft>
                <a:spcPts val="0"/>
              </a:spcAft>
              <a:buClr>
                <a:srgbClr val="000066"/>
              </a:buClr>
              <a:buSzPts val="3200"/>
              <a:buChar char="●"/>
            </a:pPr>
            <a:r>
              <a:rPr lang="en" sz="3200">
                <a:solidFill>
                  <a:srgbClr val="000066"/>
                </a:solidFill>
              </a:rPr>
              <a:t>m</a:t>
            </a:r>
            <a:r>
              <a:rPr lang="en" sz="3200">
                <a:solidFill>
                  <a:srgbClr val="000066"/>
                </a:solidFill>
              </a:rPr>
              <a:t>aintaining biodiversity for agriculture, pharmaceutical research and development and other industrial processes</a:t>
            </a:r>
            <a:endParaRPr sz="3200">
              <a:solidFill>
                <a:srgbClr val="000066"/>
              </a:solidFill>
            </a:endParaRPr>
          </a:p>
          <a:p>
            <a:pPr indent="-431800" lvl="0" marL="457200" rtl="0" algn="l">
              <a:lnSpc>
                <a:spcPct val="150000"/>
              </a:lnSpc>
              <a:spcBef>
                <a:spcPts val="0"/>
              </a:spcBef>
              <a:spcAft>
                <a:spcPts val="0"/>
              </a:spcAft>
              <a:buClr>
                <a:srgbClr val="000066"/>
              </a:buClr>
              <a:buSzPts val="3200"/>
              <a:buChar char="●"/>
            </a:pPr>
            <a:r>
              <a:rPr lang="en" sz="3200">
                <a:solidFill>
                  <a:srgbClr val="000066"/>
                </a:solidFill>
              </a:rPr>
              <a:t>protection from harmful ultraviolet radiation</a:t>
            </a:r>
            <a:endParaRPr sz="3200">
              <a:solidFill>
                <a:srgbClr val="000066"/>
              </a:solidFill>
            </a:endParaRPr>
          </a:p>
          <a:p>
            <a:pPr indent="-431800" lvl="0" marL="457200" rtl="0" algn="l">
              <a:lnSpc>
                <a:spcPct val="150000"/>
              </a:lnSpc>
              <a:spcBef>
                <a:spcPts val="0"/>
              </a:spcBef>
              <a:spcAft>
                <a:spcPts val="0"/>
              </a:spcAft>
              <a:buClr>
                <a:srgbClr val="000066"/>
              </a:buClr>
              <a:buSzPts val="3200"/>
              <a:buChar char="●"/>
            </a:pPr>
            <a:r>
              <a:rPr lang="en" sz="3200">
                <a:solidFill>
                  <a:srgbClr val="000066"/>
                </a:solidFill>
              </a:rPr>
              <a:t>climate stabilization (for example, though carbon sequestration)</a:t>
            </a:r>
            <a:endParaRPr sz="3200">
              <a:solidFill>
                <a:srgbClr val="000066"/>
              </a:solidFill>
            </a:endParaRPr>
          </a:p>
          <a:p>
            <a:pPr indent="-431800" lvl="0" marL="457200" rtl="0" algn="l">
              <a:lnSpc>
                <a:spcPct val="150000"/>
              </a:lnSpc>
              <a:spcBef>
                <a:spcPts val="0"/>
              </a:spcBef>
              <a:spcAft>
                <a:spcPts val="0"/>
              </a:spcAft>
              <a:buClr>
                <a:srgbClr val="000066"/>
              </a:buClr>
              <a:buSzPts val="3200"/>
              <a:buChar char="●"/>
            </a:pPr>
            <a:r>
              <a:rPr lang="en" sz="3200">
                <a:solidFill>
                  <a:srgbClr val="000066"/>
                </a:solidFill>
              </a:rPr>
              <a:t>moderating extremes of temperature, wind, and waves.</a:t>
            </a:r>
            <a:endParaRPr sz="3200">
              <a:solidFill>
                <a:srgbClr val="000066"/>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pic>
        <p:nvPicPr>
          <p:cNvPr id="468" name="Google Shape;468;p74"/>
          <p:cNvPicPr preferRelativeResize="0"/>
          <p:nvPr/>
        </p:nvPicPr>
        <p:blipFill>
          <a:blip r:embed="rId3">
            <a:alphaModFix/>
          </a:blip>
          <a:stretch>
            <a:fillRect/>
          </a:stretch>
        </p:blipFill>
        <p:spPr>
          <a:xfrm>
            <a:off x="76200" y="838200"/>
            <a:ext cx="8991601" cy="5195966"/>
          </a:xfrm>
          <a:prstGeom prst="rect">
            <a:avLst/>
          </a:prstGeom>
          <a:noFill/>
          <a:ln>
            <a:noFill/>
          </a:ln>
        </p:spPr>
      </p:pic>
      <p:sp>
        <p:nvSpPr>
          <p:cNvPr id="469" name="Google Shape;469;p74"/>
          <p:cNvSpPr txBox="1"/>
          <p:nvPr/>
        </p:nvSpPr>
        <p:spPr>
          <a:xfrm>
            <a:off x="0" y="0"/>
            <a:ext cx="8703000" cy="696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200">
                <a:solidFill>
                  <a:srgbClr val="000066"/>
                </a:solidFill>
              </a:rPr>
              <a:t>Major Ecosystem Types and </a:t>
            </a:r>
            <a:r>
              <a:rPr b="1" lang="en" sz="3200">
                <a:solidFill>
                  <a:srgbClr val="000066"/>
                </a:solidFill>
              </a:rPr>
              <a:t>Services </a:t>
            </a:r>
            <a:r>
              <a:rPr b="1" lang="en" sz="2300" u="sng">
                <a:solidFill>
                  <a:schemeClr val="hlink"/>
                </a:solidFill>
                <a:hlinkClick r:id="rId4"/>
              </a:rPr>
              <a:t>ref</a:t>
            </a:r>
            <a:endParaRPr b="1" sz="2300">
              <a:solidFill>
                <a:srgbClr val="000066"/>
              </a:solidFill>
            </a:endParaRPr>
          </a:p>
        </p:txBody>
      </p:sp>
      <p:sp>
        <p:nvSpPr>
          <p:cNvPr id="470" name="Google Shape;470;p74"/>
          <p:cNvSpPr txBox="1"/>
          <p:nvPr/>
        </p:nvSpPr>
        <p:spPr>
          <a:xfrm>
            <a:off x="221975" y="6239700"/>
            <a:ext cx="82743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https://www.cbd.int/doc/case-studies/inc/cs-inc-iucn-nc-wb-en.pdf</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75"/>
          <p:cNvSpPr txBox="1"/>
          <p:nvPr/>
        </p:nvSpPr>
        <p:spPr>
          <a:xfrm>
            <a:off x="0" y="0"/>
            <a:ext cx="8703000" cy="696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200">
                <a:solidFill>
                  <a:srgbClr val="000066"/>
                </a:solidFill>
              </a:rPr>
              <a:t>Economic Value of </a:t>
            </a:r>
            <a:r>
              <a:rPr b="1" lang="en" sz="3200">
                <a:solidFill>
                  <a:srgbClr val="000066"/>
                </a:solidFill>
              </a:rPr>
              <a:t>Ecosystem Services </a:t>
            </a:r>
            <a:r>
              <a:rPr b="1" lang="en" sz="2300" u="sng">
                <a:solidFill>
                  <a:schemeClr val="hlink"/>
                </a:solidFill>
                <a:hlinkClick r:id="rId3"/>
              </a:rPr>
              <a:t>ref</a:t>
            </a:r>
            <a:endParaRPr b="1" sz="2300">
              <a:solidFill>
                <a:srgbClr val="000066"/>
              </a:solidFill>
            </a:endParaRPr>
          </a:p>
        </p:txBody>
      </p:sp>
      <p:sp>
        <p:nvSpPr>
          <p:cNvPr id="476" name="Google Shape;476;p75"/>
          <p:cNvSpPr txBox="1"/>
          <p:nvPr/>
        </p:nvSpPr>
        <p:spPr>
          <a:xfrm>
            <a:off x="0" y="740475"/>
            <a:ext cx="8926500" cy="1392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3200">
                <a:solidFill>
                  <a:srgbClr val="000066"/>
                </a:solidFill>
              </a:rPr>
              <a:t>Economists typically classify ecosystem goods and services according to how they are used</a:t>
            </a:r>
            <a:endParaRPr sz="3200">
              <a:solidFill>
                <a:srgbClr val="000066"/>
              </a:solidFill>
            </a:endParaRPr>
          </a:p>
        </p:txBody>
      </p:sp>
      <p:pic>
        <p:nvPicPr>
          <p:cNvPr id="477" name="Google Shape;477;p75"/>
          <p:cNvPicPr preferRelativeResize="0"/>
          <p:nvPr/>
        </p:nvPicPr>
        <p:blipFill>
          <a:blip r:embed="rId4">
            <a:alphaModFix/>
          </a:blip>
          <a:stretch>
            <a:fillRect/>
          </a:stretch>
        </p:blipFill>
        <p:spPr>
          <a:xfrm>
            <a:off x="76200" y="2132775"/>
            <a:ext cx="8991601" cy="3961150"/>
          </a:xfrm>
          <a:prstGeom prst="rect">
            <a:avLst/>
          </a:prstGeom>
          <a:noFill/>
          <a:ln>
            <a:noFill/>
          </a:ln>
        </p:spPr>
      </p:pic>
      <p:sp>
        <p:nvSpPr>
          <p:cNvPr id="478" name="Google Shape;478;p75"/>
          <p:cNvSpPr txBox="1"/>
          <p:nvPr/>
        </p:nvSpPr>
        <p:spPr>
          <a:xfrm>
            <a:off x="221975" y="6239700"/>
            <a:ext cx="82743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https://www.cbd.int/doc/case-studies/inc/cs-inc-iucn-nc-wb-en.pdf</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6"/>
          <p:cNvSpPr txBox="1"/>
          <p:nvPr/>
        </p:nvSpPr>
        <p:spPr>
          <a:xfrm>
            <a:off x="0" y="74550"/>
            <a:ext cx="9144000" cy="6541200"/>
          </a:xfrm>
          <a:prstGeom prst="rect">
            <a:avLst/>
          </a:prstGeom>
          <a:noFill/>
          <a:ln>
            <a:noFill/>
          </a:ln>
        </p:spPr>
        <p:txBody>
          <a:bodyPr anchorCtr="0" anchor="ctr" bIns="91425" lIns="91425" spcFirstLastPara="1" rIns="91425" wrap="square" tIns="91425">
            <a:noAutofit/>
          </a:bodyPr>
          <a:lstStyle/>
          <a:p>
            <a:pPr indent="0" lvl="0" marL="0" rtl="0" algn="l">
              <a:lnSpc>
                <a:spcPct val="125000"/>
              </a:lnSpc>
              <a:spcBef>
                <a:spcPts val="0"/>
              </a:spcBef>
              <a:spcAft>
                <a:spcPts val="0"/>
              </a:spcAft>
              <a:buNone/>
            </a:pPr>
            <a:r>
              <a:rPr b="1" lang="en" sz="3200">
                <a:solidFill>
                  <a:srgbClr val="000066"/>
                </a:solidFill>
              </a:rPr>
              <a:t>Direct use values: </a:t>
            </a:r>
            <a:endParaRPr b="1" sz="3200">
              <a:solidFill>
                <a:srgbClr val="000066"/>
              </a:solidFill>
            </a:endParaRPr>
          </a:p>
          <a:p>
            <a:pPr indent="0" lvl="0" marL="0" rtl="0" algn="l">
              <a:lnSpc>
                <a:spcPct val="125000"/>
              </a:lnSpc>
              <a:spcBef>
                <a:spcPts val="0"/>
              </a:spcBef>
              <a:spcAft>
                <a:spcPts val="0"/>
              </a:spcAft>
              <a:buNone/>
            </a:pPr>
            <a:r>
              <a:rPr b="1" lang="en" sz="3200" u="sng">
                <a:solidFill>
                  <a:srgbClr val="000066"/>
                </a:solidFill>
              </a:rPr>
              <a:t>Consumptive uses </a:t>
            </a:r>
            <a:r>
              <a:rPr b="1" lang="en" sz="2300" u="sng">
                <a:solidFill>
                  <a:schemeClr val="accent5"/>
                </a:solidFill>
                <a:hlinkClick r:id="rId3"/>
              </a:rPr>
              <a:t>ref</a:t>
            </a:r>
            <a:r>
              <a:rPr b="1" lang="en" sz="3200">
                <a:solidFill>
                  <a:srgbClr val="000066"/>
                </a:solidFill>
              </a:rPr>
              <a:t> </a:t>
            </a:r>
            <a:endParaRPr b="1" sz="3200">
              <a:solidFill>
                <a:srgbClr val="000066"/>
              </a:solidFill>
            </a:endParaRPr>
          </a:p>
          <a:p>
            <a:pPr indent="0" lvl="0" marL="0" rtl="0" algn="l">
              <a:lnSpc>
                <a:spcPct val="125000"/>
              </a:lnSpc>
              <a:spcBef>
                <a:spcPts val="0"/>
              </a:spcBef>
              <a:spcAft>
                <a:spcPts val="0"/>
              </a:spcAft>
              <a:buNone/>
            </a:pPr>
            <a:r>
              <a:rPr lang="en" sz="3200">
                <a:solidFill>
                  <a:srgbClr val="000066"/>
                </a:solidFill>
              </a:rPr>
              <a:t>harvesting of food products </a:t>
            </a:r>
            <a:endParaRPr sz="3200">
              <a:solidFill>
                <a:srgbClr val="000066"/>
              </a:solidFill>
            </a:endParaRPr>
          </a:p>
          <a:p>
            <a:pPr indent="0" lvl="0" marL="0" rtl="0" algn="l">
              <a:lnSpc>
                <a:spcPct val="125000"/>
              </a:lnSpc>
              <a:spcBef>
                <a:spcPts val="0"/>
              </a:spcBef>
              <a:spcAft>
                <a:spcPts val="0"/>
              </a:spcAft>
              <a:buNone/>
            </a:pPr>
            <a:r>
              <a:rPr lang="en" sz="3200">
                <a:solidFill>
                  <a:srgbClr val="000066"/>
                </a:solidFill>
              </a:rPr>
              <a:t>timber for fuel or construction</a:t>
            </a:r>
            <a:endParaRPr sz="3200">
              <a:solidFill>
                <a:srgbClr val="000066"/>
              </a:solidFill>
            </a:endParaRPr>
          </a:p>
          <a:p>
            <a:pPr indent="0" lvl="0" marL="0" rtl="0" algn="l">
              <a:lnSpc>
                <a:spcPct val="125000"/>
              </a:lnSpc>
              <a:spcBef>
                <a:spcPts val="0"/>
              </a:spcBef>
              <a:spcAft>
                <a:spcPts val="0"/>
              </a:spcAft>
              <a:buNone/>
            </a:pPr>
            <a:r>
              <a:rPr lang="en" sz="3200">
                <a:solidFill>
                  <a:srgbClr val="000066"/>
                </a:solidFill>
              </a:rPr>
              <a:t>medicinal products</a:t>
            </a:r>
            <a:endParaRPr sz="3200">
              <a:solidFill>
                <a:srgbClr val="000066"/>
              </a:solidFill>
            </a:endParaRPr>
          </a:p>
          <a:p>
            <a:pPr indent="0" lvl="0" marL="0" rtl="0" algn="l">
              <a:lnSpc>
                <a:spcPct val="125000"/>
              </a:lnSpc>
              <a:spcBef>
                <a:spcPts val="0"/>
              </a:spcBef>
              <a:spcAft>
                <a:spcPts val="0"/>
              </a:spcAft>
              <a:buNone/>
            </a:pPr>
            <a:r>
              <a:rPr lang="en" sz="3200">
                <a:solidFill>
                  <a:srgbClr val="000066"/>
                </a:solidFill>
              </a:rPr>
              <a:t>hunting of animals for consumption </a:t>
            </a:r>
            <a:endParaRPr sz="3200">
              <a:solidFill>
                <a:srgbClr val="000066"/>
              </a:solidFill>
            </a:endParaRPr>
          </a:p>
          <a:p>
            <a:pPr indent="0" lvl="0" marL="0" rtl="0" algn="l">
              <a:lnSpc>
                <a:spcPct val="125000"/>
              </a:lnSpc>
              <a:spcBef>
                <a:spcPts val="0"/>
              </a:spcBef>
              <a:spcAft>
                <a:spcPts val="0"/>
              </a:spcAft>
              <a:buNone/>
            </a:pPr>
            <a:r>
              <a:t/>
            </a:r>
            <a:endParaRPr sz="3200">
              <a:solidFill>
                <a:srgbClr val="000066"/>
              </a:solidFill>
            </a:endParaRPr>
          </a:p>
          <a:p>
            <a:pPr indent="0" lvl="0" marL="0" rtl="0" algn="l">
              <a:lnSpc>
                <a:spcPct val="125000"/>
              </a:lnSpc>
              <a:spcBef>
                <a:spcPts val="0"/>
              </a:spcBef>
              <a:spcAft>
                <a:spcPts val="0"/>
              </a:spcAft>
              <a:buNone/>
            </a:pPr>
            <a:r>
              <a:rPr b="1" lang="en" sz="3200" u="sng">
                <a:solidFill>
                  <a:srgbClr val="000066"/>
                </a:solidFill>
              </a:rPr>
              <a:t>non-consumptive uses </a:t>
            </a:r>
            <a:r>
              <a:rPr b="1" lang="en" sz="2300">
                <a:solidFill>
                  <a:schemeClr val="accent5"/>
                </a:solidFill>
                <a:uFill>
                  <a:noFill/>
                </a:uFill>
                <a:hlinkClick r:id="rId4"/>
              </a:rPr>
              <a:t>ref</a:t>
            </a:r>
            <a:endParaRPr b="1" sz="3200">
              <a:solidFill>
                <a:srgbClr val="000066"/>
              </a:solidFill>
            </a:endParaRPr>
          </a:p>
          <a:p>
            <a:pPr indent="0" lvl="0" marL="0" rtl="0" algn="l">
              <a:lnSpc>
                <a:spcPct val="125000"/>
              </a:lnSpc>
              <a:spcBef>
                <a:spcPts val="0"/>
              </a:spcBef>
              <a:spcAft>
                <a:spcPts val="0"/>
              </a:spcAft>
              <a:buNone/>
            </a:pPr>
            <a:r>
              <a:rPr lang="en" sz="3200">
                <a:solidFill>
                  <a:srgbClr val="000066"/>
                </a:solidFill>
              </a:rPr>
              <a:t>enjoyment of recreational and cultural activities that do not require harvesting of products</a:t>
            </a:r>
            <a:endParaRPr>
              <a:solidFill>
                <a:srgbClr val="000066"/>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7"/>
          <p:cNvSpPr txBox="1"/>
          <p:nvPr/>
        </p:nvSpPr>
        <p:spPr>
          <a:xfrm>
            <a:off x="0" y="192900"/>
            <a:ext cx="9054000" cy="62832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3200">
                <a:solidFill>
                  <a:srgbClr val="000066"/>
                </a:solidFill>
              </a:rPr>
              <a:t>Indirect use values </a:t>
            </a:r>
            <a:r>
              <a:rPr b="1" lang="en" sz="2300" u="sng">
                <a:solidFill>
                  <a:schemeClr val="accent5"/>
                </a:solidFill>
                <a:hlinkClick r:id="rId3"/>
              </a:rPr>
              <a:t>ref</a:t>
            </a:r>
            <a:r>
              <a:rPr b="1" lang="en" sz="3200">
                <a:solidFill>
                  <a:srgbClr val="000066"/>
                </a:solidFill>
              </a:rPr>
              <a:t>: </a:t>
            </a:r>
            <a:r>
              <a:rPr lang="en" sz="3200">
                <a:solidFill>
                  <a:srgbClr val="000066"/>
                </a:solidFill>
              </a:rPr>
              <a:t>from ecosystem services </a:t>
            </a:r>
            <a:endParaRPr sz="3200">
              <a:solidFill>
                <a:srgbClr val="000066"/>
              </a:solidFill>
            </a:endParaRPr>
          </a:p>
          <a:p>
            <a:pPr indent="0" lvl="0" marL="0" rtl="0" algn="l">
              <a:lnSpc>
                <a:spcPct val="150000"/>
              </a:lnSpc>
              <a:spcBef>
                <a:spcPts val="0"/>
              </a:spcBef>
              <a:spcAft>
                <a:spcPts val="0"/>
              </a:spcAft>
              <a:buNone/>
            </a:pPr>
            <a:r>
              <a:rPr b="1" lang="en" sz="3200" u="sng">
                <a:solidFill>
                  <a:srgbClr val="000066"/>
                </a:solidFill>
              </a:rPr>
              <a:t>Natural water filtration  </a:t>
            </a:r>
            <a:r>
              <a:rPr lang="en" sz="3200">
                <a:solidFill>
                  <a:srgbClr val="000066"/>
                </a:solidFill>
              </a:rPr>
              <a:t>- which often benefits people far downstream </a:t>
            </a:r>
            <a:endParaRPr sz="3200">
              <a:solidFill>
                <a:srgbClr val="000066"/>
              </a:solidFill>
            </a:endParaRPr>
          </a:p>
          <a:p>
            <a:pPr indent="0" lvl="0" marL="0" rtl="0" algn="l">
              <a:lnSpc>
                <a:spcPct val="150000"/>
              </a:lnSpc>
              <a:spcBef>
                <a:spcPts val="0"/>
              </a:spcBef>
              <a:spcAft>
                <a:spcPts val="0"/>
              </a:spcAft>
              <a:buNone/>
            </a:pPr>
            <a:r>
              <a:rPr b="1" lang="en" sz="3200" u="sng">
                <a:solidFill>
                  <a:srgbClr val="000066"/>
                </a:solidFill>
              </a:rPr>
              <a:t>Storm protection </a:t>
            </a:r>
            <a:r>
              <a:rPr lang="en" sz="3200">
                <a:solidFill>
                  <a:srgbClr val="000066"/>
                </a:solidFill>
              </a:rPr>
              <a:t>- function of mangrove forests which benefits coastal properties and infrastructure</a:t>
            </a:r>
            <a:endParaRPr sz="3200">
              <a:solidFill>
                <a:srgbClr val="000066"/>
              </a:solidFill>
            </a:endParaRPr>
          </a:p>
          <a:p>
            <a:pPr indent="0" lvl="0" marL="0" rtl="0" algn="l">
              <a:lnSpc>
                <a:spcPct val="150000"/>
              </a:lnSpc>
              <a:spcBef>
                <a:spcPts val="0"/>
              </a:spcBef>
              <a:spcAft>
                <a:spcPts val="0"/>
              </a:spcAft>
              <a:buNone/>
            </a:pPr>
            <a:r>
              <a:rPr b="1" lang="en" sz="3200" u="sng">
                <a:solidFill>
                  <a:srgbClr val="000066"/>
                </a:solidFill>
              </a:rPr>
              <a:t>Carbon sequestration</a:t>
            </a:r>
            <a:r>
              <a:rPr lang="en" sz="3200">
                <a:solidFill>
                  <a:srgbClr val="000066"/>
                </a:solidFill>
              </a:rPr>
              <a:t> which benefits the entire global community by abating climate change.</a:t>
            </a:r>
            <a:endParaRPr sz="3200">
              <a:solidFill>
                <a:srgbClr val="000066"/>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78"/>
          <p:cNvSpPr txBox="1"/>
          <p:nvPr/>
        </p:nvSpPr>
        <p:spPr>
          <a:xfrm>
            <a:off x="0" y="0"/>
            <a:ext cx="8990400" cy="642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200">
                <a:solidFill>
                  <a:srgbClr val="000066"/>
                </a:solidFill>
              </a:rPr>
              <a:t>Option values: </a:t>
            </a:r>
            <a:r>
              <a:rPr lang="en" sz="3200">
                <a:solidFill>
                  <a:srgbClr val="000066"/>
                </a:solidFill>
              </a:rPr>
              <a:t>preserving the option to use in the future ecosystem goods and services (p</a:t>
            </a:r>
            <a:r>
              <a:rPr lang="en" sz="3200">
                <a:solidFill>
                  <a:srgbClr val="000066"/>
                </a:solidFill>
              </a:rPr>
              <a:t>rovisioning, regulating, and cultural services </a:t>
            </a:r>
            <a:r>
              <a:rPr lang="en" sz="3200">
                <a:solidFill>
                  <a:srgbClr val="000066"/>
                </a:solidFill>
              </a:rPr>
              <a:t>) that may not be used at present </a:t>
            </a:r>
            <a:r>
              <a:rPr b="1" lang="en" sz="2300" u="sng">
                <a:solidFill>
                  <a:schemeClr val="accent5"/>
                </a:solidFill>
                <a:hlinkClick r:id="rId3"/>
              </a:rPr>
              <a:t>ref</a:t>
            </a:r>
            <a:r>
              <a:rPr lang="en" sz="3200">
                <a:solidFill>
                  <a:srgbClr val="000066"/>
                </a:solidFill>
              </a:rPr>
              <a:t>. </a:t>
            </a:r>
            <a:endParaRPr sz="3200">
              <a:solidFill>
                <a:srgbClr val="000066"/>
              </a:solidFill>
            </a:endParaRPr>
          </a:p>
          <a:p>
            <a:pPr indent="0" lvl="0" marL="0" rtl="0" algn="l">
              <a:lnSpc>
                <a:spcPct val="115000"/>
              </a:lnSpc>
              <a:spcBef>
                <a:spcPts val="0"/>
              </a:spcBef>
              <a:spcAft>
                <a:spcPts val="0"/>
              </a:spcAft>
              <a:buNone/>
            </a:pPr>
            <a:r>
              <a:t/>
            </a:r>
            <a:endParaRPr sz="3200">
              <a:solidFill>
                <a:srgbClr val="000066"/>
              </a:solidFill>
            </a:endParaRPr>
          </a:p>
          <a:p>
            <a:pPr indent="0" lvl="0" marL="0" rtl="0" algn="l">
              <a:lnSpc>
                <a:spcPct val="115000"/>
              </a:lnSpc>
              <a:spcBef>
                <a:spcPts val="0"/>
              </a:spcBef>
              <a:spcAft>
                <a:spcPts val="0"/>
              </a:spcAft>
              <a:buNone/>
            </a:pPr>
            <a:r>
              <a:rPr b="1" lang="en" sz="3200">
                <a:solidFill>
                  <a:srgbClr val="000066"/>
                </a:solidFill>
              </a:rPr>
              <a:t>Non-use values: </a:t>
            </a:r>
            <a:r>
              <a:rPr lang="en" sz="3200">
                <a:solidFill>
                  <a:srgbClr val="000066"/>
                </a:solidFill>
              </a:rPr>
              <a:t>refer to the enjoyment people</a:t>
            </a:r>
            <a:endParaRPr sz="3200">
              <a:solidFill>
                <a:srgbClr val="000066"/>
              </a:solidFill>
            </a:endParaRPr>
          </a:p>
          <a:p>
            <a:pPr indent="0" lvl="0" marL="0" rtl="0" algn="l">
              <a:lnSpc>
                <a:spcPct val="115000"/>
              </a:lnSpc>
              <a:spcBef>
                <a:spcPts val="0"/>
              </a:spcBef>
              <a:spcAft>
                <a:spcPts val="0"/>
              </a:spcAft>
              <a:buNone/>
            </a:pPr>
            <a:r>
              <a:rPr lang="en" sz="3200">
                <a:solidFill>
                  <a:srgbClr val="000066"/>
                </a:solidFill>
              </a:rPr>
              <a:t>may experience simply by knowing that a resource exists This kind of value is usually known as existence value (or, sometimes, passive use value) </a:t>
            </a:r>
            <a:r>
              <a:rPr b="1" lang="en" sz="2300" u="sng">
                <a:solidFill>
                  <a:schemeClr val="accent5"/>
                </a:solidFill>
                <a:hlinkClick r:id="rId4"/>
              </a:rPr>
              <a:t>ref</a:t>
            </a:r>
            <a:r>
              <a:rPr lang="en" sz="3200">
                <a:solidFill>
                  <a:srgbClr val="000066"/>
                </a:solidFill>
              </a:rPr>
              <a:t>.</a:t>
            </a:r>
            <a:endParaRPr sz="3200">
              <a:solidFill>
                <a:srgbClr val="000066"/>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pic>
        <p:nvPicPr>
          <p:cNvPr id="498" name="Google Shape;498;p79"/>
          <p:cNvPicPr preferRelativeResize="0"/>
          <p:nvPr/>
        </p:nvPicPr>
        <p:blipFill>
          <a:blip r:embed="rId3">
            <a:alphaModFix/>
          </a:blip>
          <a:stretch>
            <a:fillRect/>
          </a:stretch>
        </p:blipFill>
        <p:spPr>
          <a:xfrm>
            <a:off x="0" y="476425"/>
            <a:ext cx="9064799" cy="6005100"/>
          </a:xfrm>
          <a:prstGeom prst="rect">
            <a:avLst/>
          </a:prstGeom>
          <a:noFill/>
          <a:ln>
            <a:noFill/>
          </a:ln>
        </p:spPr>
      </p:pic>
      <p:sp>
        <p:nvSpPr>
          <p:cNvPr id="499" name="Google Shape;499;p79"/>
          <p:cNvSpPr txBox="1"/>
          <p:nvPr/>
        </p:nvSpPr>
        <p:spPr>
          <a:xfrm>
            <a:off x="6525" y="-111975"/>
            <a:ext cx="9144000" cy="7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66"/>
                </a:solidFill>
              </a:rPr>
              <a:t> Benefits from forests in Mediterranean countries</a:t>
            </a:r>
            <a:endParaRPr b="1" sz="3000">
              <a:solidFill>
                <a:srgbClr val="000066"/>
              </a:solidFill>
            </a:endParaRPr>
          </a:p>
        </p:txBody>
      </p:sp>
      <p:sp>
        <p:nvSpPr>
          <p:cNvPr id="500" name="Google Shape;500;p79"/>
          <p:cNvSpPr txBox="1"/>
          <p:nvPr/>
        </p:nvSpPr>
        <p:spPr>
          <a:xfrm>
            <a:off x="145775" y="6392100"/>
            <a:ext cx="82743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https://www.cbd.int/doc/case-studies/inc/cs-inc-iucn-nc-wb-en.pdf</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80"/>
          <p:cNvSpPr txBox="1"/>
          <p:nvPr/>
        </p:nvSpPr>
        <p:spPr>
          <a:xfrm>
            <a:off x="0" y="0"/>
            <a:ext cx="9144000" cy="78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Human System vs Ecosystem</a:t>
            </a:r>
            <a:endParaRPr/>
          </a:p>
        </p:txBody>
      </p:sp>
      <p:sp>
        <p:nvSpPr>
          <p:cNvPr id="506" name="Google Shape;506;p80"/>
          <p:cNvSpPr txBox="1"/>
          <p:nvPr/>
        </p:nvSpPr>
        <p:spPr>
          <a:xfrm>
            <a:off x="0" y="634150"/>
            <a:ext cx="4762800" cy="61119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2600" u="sng">
                <a:solidFill>
                  <a:srgbClr val="000066"/>
                </a:solidFill>
              </a:rPr>
              <a:t>Anthroposystem</a:t>
            </a:r>
            <a:endParaRPr b="1" sz="2600" u="sng">
              <a:solidFill>
                <a:srgbClr val="000066"/>
              </a:solidFill>
            </a:endParaRPr>
          </a:p>
          <a:p>
            <a:pPr indent="-393700" lvl="0" marL="457200" rtl="0" algn="l">
              <a:lnSpc>
                <a:spcPct val="80000"/>
              </a:lnSpc>
              <a:spcBef>
                <a:spcPts val="0"/>
              </a:spcBef>
              <a:spcAft>
                <a:spcPts val="0"/>
              </a:spcAft>
              <a:buClr>
                <a:srgbClr val="000066"/>
              </a:buClr>
              <a:buSzPts val="2600"/>
              <a:buChar char="●"/>
            </a:pPr>
            <a:r>
              <a:rPr lang="en" sz="2600">
                <a:solidFill>
                  <a:srgbClr val="000066"/>
                </a:solidFill>
              </a:rPr>
              <a:t>Very simple ecosystem; max. 3 trophic levels</a:t>
            </a:r>
            <a:endParaRPr sz="2600">
              <a:solidFill>
                <a:srgbClr val="000066"/>
              </a:solidFill>
            </a:endParaRPr>
          </a:p>
          <a:p>
            <a:pPr indent="-393700" lvl="0" marL="457200" rtl="0" algn="l">
              <a:lnSpc>
                <a:spcPct val="80000"/>
              </a:lnSpc>
              <a:spcBef>
                <a:spcPts val="0"/>
              </a:spcBef>
              <a:spcAft>
                <a:spcPts val="0"/>
              </a:spcAft>
              <a:buClr>
                <a:srgbClr val="000066"/>
              </a:buClr>
              <a:buSzPts val="2600"/>
              <a:buChar char="●"/>
            </a:pPr>
            <a:r>
              <a:rPr lang="en" sz="2600">
                <a:solidFill>
                  <a:srgbClr val="000066"/>
                </a:solidFill>
              </a:rPr>
              <a:t>Open system; minimal recycling</a:t>
            </a:r>
            <a:endParaRPr sz="2600">
              <a:solidFill>
                <a:srgbClr val="000066"/>
              </a:solidFill>
            </a:endParaRPr>
          </a:p>
          <a:p>
            <a:pPr indent="-393700" lvl="0" marL="457200" rtl="0" algn="l">
              <a:lnSpc>
                <a:spcPct val="80000"/>
              </a:lnSpc>
              <a:spcBef>
                <a:spcPts val="0"/>
              </a:spcBef>
              <a:spcAft>
                <a:spcPts val="0"/>
              </a:spcAft>
              <a:buClr>
                <a:srgbClr val="000066"/>
              </a:buClr>
              <a:buSzPts val="2600"/>
              <a:buChar char="●"/>
            </a:pPr>
            <a:r>
              <a:rPr lang="en" sz="2600">
                <a:solidFill>
                  <a:srgbClr val="000066"/>
                </a:solidFill>
              </a:rPr>
              <a:t>High efficiency of transfer of biomass to higher trophic level</a:t>
            </a:r>
            <a:endParaRPr sz="2600">
              <a:solidFill>
                <a:srgbClr val="000066"/>
              </a:solidFill>
            </a:endParaRPr>
          </a:p>
          <a:p>
            <a:pPr indent="-393700" lvl="0" marL="457200" rtl="0" algn="l">
              <a:lnSpc>
                <a:spcPct val="80000"/>
              </a:lnSpc>
              <a:spcBef>
                <a:spcPts val="0"/>
              </a:spcBef>
              <a:spcAft>
                <a:spcPts val="0"/>
              </a:spcAft>
              <a:buClr>
                <a:srgbClr val="000066"/>
              </a:buClr>
              <a:buSzPts val="2600"/>
              <a:buChar char="●"/>
            </a:pPr>
            <a:r>
              <a:rPr lang="en" sz="2600">
                <a:solidFill>
                  <a:srgbClr val="000066"/>
                </a:solidFill>
              </a:rPr>
              <a:t>Monoculture; high density</a:t>
            </a:r>
            <a:endParaRPr sz="2600">
              <a:solidFill>
                <a:srgbClr val="000066"/>
              </a:solidFill>
            </a:endParaRPr>
          </a:p>
          <a:p>
            <a:pPr indent="-393700" lvl="0" marL="457200" rtl="0" algn="l">
              <a:lnSpc>
                <a:spcPct val="80000"/>
              </a:lnSpc>
              <a:spcBef>
                <a:spcPts val="0"/>
              </a:spcBef>
              <a:spcAft>
                <a:spcPts val="0"/>
              </a:spcAft>
              <a:buClr>
                <a:srgbClr val="000066"/>
              </a:buClr>
              <a:buSzPts val="2600"/>
              <a:buChar char="●"/>
            </a:pPr>
            <a:r>
              <a:rPr lang="en" sz="2600">
                <a:solidFill>
                  <a:srgbClr val="000066"/>
                </a:solidFill>
              </a:rPr>
              <a:t>Few favored species encouraged; weeds destroyed</a:t>
            </a:r>
            <a:endParaRPr sz="2600">
              <a:solidFill>
                <a:srgbClr val="000066"/>
              </a:solidFill>
            </a:endParaRPr>
          </a:p>
          <a:p>
            <a:pPr indent="-393700" lvl="0" marL="457200" rtl="0" algn="l">
              <a:lnSpc>
                <a:spcPct val="80000"/>
              </a:lnSpc>
              <a:spcBef>
                <a:spcPts val="0"/>
              </a:spcBef>
              <a:spcAft>
                <a:spcPts val="0"/>
              </a:spcAft>
              <a:buClr>
                <a:srgbClr val="000066"/>
              </a:buClr>
              <a:buSzPts val="2600"/>
              <a:buChar char="●"/>
            </a:pPr>
            <a:r>
              <a:rPr lang="en" sz="2600">
                <a:solidFill>
                  <a:srgbClr val="000066"/>
                </a:solidFill>
              </a:rPr>
              <a:t>Static, highly unstable</a:t>
            </a:r>
            <a:endParaRPr sz="2600">
              <a:solidFill>
                <a:srgbClr val="000066"/>
              </a:solidFill>
            </a:endParaRPr>
          </a:p>
          <a:p>
            <a:pPr indent="-393700" lvl="0" marL="457200" rtl="0" algn="l">
              <a:lnSpc>
                <a:spcPct val="80000"/>
              </a:lnSpc>
              <a:spcBef>
                <a:spcPts val="0"/>
              </a:spcBef>
              <a:spcAft>
                <a:spcPts val="0"/>
              </a:spcAft>
              <a:buClr>
                <a:srgbClr val="000066"/>
              </a:buClr>
              <a:buSzPts val="2600"/>
              <a:buChar char="●"/>
            </a:pPr>
            <a:r>
              <a:rPr lang="en" sz="2600">
                <a:solidFill>
                  <a:srgbClr val="000066"/>
                </a:solidFill>
              </a:rPr>
              <a:t>Few people feed the rest-agriculture</a:t>
            </a:r>
            <a:endParaRPr sz="2600">
              <a:solidFill>
                <a:srgbClr val="000066"/>
              </a:solidFill>
            </a:endParaRPr>
          </a:p>
        </p:txBody>
      </p:sp>
      <p:sp>
        <p:nvSpPr>
          <p:cNvPr id="507" name="Google Shape;507;p80"/>
          <p:cNvSpPr txBox="1"/>
          <p:nvPr/>
        </p:nvSpPr>
        <p:spPr>
          <a:xfrm>
            <a:off x="4648200" y="860425"/>
            <a:ext cx="4381800" cy="56571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2600" u="sng">
                <a:solidFill>
                  <a:srgbClr val="000066"/>
                </a:solidFill>
              </a:rPr>
              <a:t>Ecosystem</a:t>
            </a:r>
            <a:endParaRPr b="1" sz="2600" u="sng">
              <a:solidFill>
                <a:srgbClr val="000066"/>
              </a:solidFill>
            </a:endParaRPr>
          </a:p>
          <a:p>
            <a:pPr indent="-393700" lvl="0" marL="457200" rtl="0" algn="l">
              <a:lnSpc>
                <a:spcPct val="80000"/>
              </a:lnSpc>
              <a:spcBef>
                <a:spcPts val="0"/>
              </a:spcBef>
              <a:spcAft>
                <a:spcPts val="0"/>
              </a:spcAft>
              <a:buClr>
                <a:srgbClr val="000066"/>
              </a:buClr>
              <a:buSzPts val="2600"/>
              <a:buChar char="●"/>
            </a:pPr>
            <a:r>
              <a:rPr lang="en" sz="2600">
                <a:solidFill>
                  <a:srgbClr val="000066"/>
                </a:solidFill>
              </a:rPr>
              <a:t>Often highly complex food webs</a:t>
            </a:r>
            <a:endParaRPr sz="2600">
              <a:solidFill>
                <a:srgbClr val="000066"/>
              </a:solidFill>
            </a:endParaRPr>
          </a:p>
          <a:p>
            <a:pPr indent="-393700" lvl="0" marL="457200" rtl="0" algn="l">
              <a:lnSpc>
                <a:spcPct val="80000"/>
              </a:lnSpc>
              <a:spcBef>
                <a:spcPts val="0"/>
              </a:spcBef>
              <a:spcAft>
                <a:spcPts val="0"/>
              </a:spcAft>
              <a:buClr>
                <a:srgbClr val="000066"/>
              </a:buClr>
              <a:buSzPts val="2600"/>
              <a:buChar char="●"/>
            </a:pPr>
            <a:r>
              <a:rPr lang="en" sz="2600">
                <a:solidFill>
                  <a:srgbClr val="000066"/>
                </a:solidFill>
              </a:rPr>
              <a:t>Often closed systems with significant recycling</a:t>
            </a:r>
            <a:endParaRPr sz="2600">
              <a:solidFill>
                <a:srgbClr val="000066"/>
              </a:solidFill>
            </a:endParaRPr>
          </a:p>
          <a:p>
            <a:pPr indent="-393700" lvl="0" marL="457200" rtl="0" algn="l">
              <a:lnSpc>
                <a:spcPct val="80000"/>
              </a:lnSpc>
              <a:spcBef>
                <a:spcPts val="0"/>
              </a:spcBef>
              <a:spcAft>
                <a:spcPts val="0"/>
              </a:spcAft>
              <a:buClr>
                <a:srgbClr val="000066"/>
              </a:buClr>
              <a:buSzPts val="2600"/>
              <a:buChar char="●"/>
            </a:pPr>
            <a:r>
              <a:rPr lang="en" sz="2600">
                <a:solidFill>
                  <a:srgbClr val="000066"/>
                </a:solidFill>
              </a:rPr>
              <a:t>Low efficiency of transfer of biomass to higher trophic level</a:t>
            </a:r>
            <a:endParaRPr sz="2600">
              <a:solidFill>
                <a:srgbClr val="000066"/>
              </a:solidFill>
            </a:endParaRPr>
          </a:p>
          <a:p>
            <a:pPr indent="-393700" lvl="0" marL="457200" rtl="0" algn="l">
              <a:lnSpc>
                <a:spcPct val="80000"/>
              </a:lnSpc>
              <a:spcBef>
                <a:spcPts val="0"/>
              </a:spcBef>
              <a:spcAft>
                <a:spcPts val="0"/>
              </a:spcAft>
              <a:buClr>
                <a:srgbClr val="000066"/>
              </a:buClr>
              <a:buSzPts val="2600"/>
              <a:buChar char="●"/>
            </a:pPr>
            <a:r>
              <a:rPr lang="en" sz="2600">
                <a:solidFill>
                  <a:srgbClr val="000066"/>
                </a:solidFill>
              </a:rPr>
              <a:t>High biodiversity</a:t>
            </a:r>
            <a:endParaRPr sz="2600">
              <a:solidFill>
                <a:srgbClr val="000066"/>
              </a:solidFill>
            </a:endParaRPr>
          </a:p>
          <a:p>
            <a:pPr indent="-393700" lvl="0" marL="457200" rtl="0" algn="l">
              <a:lnSpc>
                <a:spcPct val="80000"/>
              </a:lnSpc>
              <a:spcBef>
                <a:spcPts val="0"/>
              </a:spcBef>
              <a:spcAft>
                <a:spcPts val="0"/>
              </a:spcAft>
              <a:buClr>
                <a:srgbClr val="000066"/>
              </a:buClr>
              <a:buSzPts val="2600"/>
              <a:buChar char="●"/>
            </a:pPr>
            <a:r>
              <a:rPr lang="en" sz="2600">
                <a:solidFill>
                  <a:srgbClr val="000066"/>
                </a:solidFill>
              </a:rPr>
              <a:t>Natural balance in species populations achieved adapted to conditions</a:t>
            </a:r>
            <a:endParaRPr sz="2600">
              <a:solidFill>
                <a:srgbClr val="000066"/>
              </a:solidFill>
            </a:endParaRPr>
          </a:p>
          <a:p>
            <a:pPr indent="-393700" lvl="0" marL="457200" rtl="0" algn="l">
              <a:lnSpc>
                <a:spcPct val="80000"/>
              </a:lnSpc>
              <a:spcBef>
                <a:spcPts val="0"/>
              </a:spcBef>
              <a:spcAft>
                <a:spcPts val="0"/>
              </a:spcAft>
              <a:buClr>
                <a:srgbClr val="000066"/>
              </a:buClr>
              <a:buSzPts val="2600"/>
              <a:buChar char="●"/>
            </a:pPr>
            <a:r>
              <a:rPr lang="en" sz="2600">
                <a:solidFill>
                  <a:srgbClr val="000066"/>
                </a:solidFill>
              </a:rPr>
              <a:t>Robust, stable, dynamic, adaptable, evolving</a:t>
            </a:r>
            <a:endParaRPr sz="2600">
              <a:solidFill>
                <a:srgbClr val="000066"/>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81"/>
          <p:cNvSpPr txBox="1"/>
          <p:nvPr/>
        </p:nvSpPr>
        <p:spPr>
          <a:xfrm>
            <a:off x="0" y="0"/>
            <a:ext cx="9144000" cy="96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Problems with Human Systems</a:t>
            </a:r>
            <a:endParaRPr/>
          </a:p>
        </p:txBody>
      </p:sp>
      <p:sp>
        <p:nvSpPr>
          <p:cNvPr id="513" name="Google Shape;513;p81"/>
          <p:cNvSpPr txBox="1"/>
          <p:nvPr/>
        </p:nvSpPr>
        <p:spPr>
          <a:xfrm>
            <a:off x="0" y="817200"/>
            <a:ext cx="9054000" cy="5871600"/>
          </a:xfrm>
          <a:prstGeom prst="rect">
            <a:avLst/>
          </a:prstGeom>
          <a:noFill/>
          <a:ln>
            <a:noFill/>
          </a:ln>
        </p:spPr>
        <p:txBody>
          <a:bodyPr anchorCtr="0" anchor="ctr" bIns="91425" lIns="91425" spcFirstLastPara="1" rIns="91425" wrap="square" tIns="91425">
            <a:noAutofit/>
          </a:bodyPr>
          <a:lstStyle/>
          <a:p>
            <a:pPr indent="-393700" lvl="0" marL="457200" rtl="0" algn="l">
              <a:lnSpc>
                <a:spcPct val="90000"/>
              </a:lnSpc>
              <a:spcBef>
                <a:spcPts val="0"/>
              </a:spcBef>
              <a:spcAft>
                <a:spcPts val="0"/>
              </a:spcAft>
              <a:buClr>
                <a:srgbClr val="000066"/>
              </a:buClr>
              <a:buSzPts val="2600"/>
              <a:buChar char="●"/>
            </a:pPr>
            <a:r>
              <a:rPr lang="en" sz="2600">
                <a:solidFill>
                  <a:srgbClr val="000066"/>
                </a:solidFill>
              </a:rPr>
              <a:t>Dependent on very few species</a:t>
            </a:r>
            <a:endParaRPr sz="2600">
              <a:solidFill>
                <a:srgbClr val="000066"/>
              </a:solidFill>
            </a:endParaRPr>
          </a:p>
          <a:p>
            <a:pPr indent="-393700" lvl="1" marL="914400" rtl="0" algn="l">
              <a:lnSpc>
                <a:spcPct val="90000"/>
              </a:lnSpc>
              <a:spcBef>
                <a:spcPts val="0"/>
              </a:spcBef>
              <a:spcAft>
                <a:spcPts val="0"/>
              </a:spcAft>
              <a:buClr>
                <a:srgbClr val="000066"/>
              </a:buClr>
              <a:buSzPts val="2600"/>
              <a:buChar char="○"/>
            </a:pPr>
            <a:r>
              <a:rPr lang="en" sz="2600">
                <a:solidFill>
                  <a:srgbClr val="000066"/>
                </a:solidFill>
              </a:rPr>
              <a:t>80% of world food from 15 species.</a:t>
            </a:r>
            <a:endParaRPr sz="2600">
              <a:solidFill>
                <a:srgbClr val="000066"/>
              </a:solidFill>
            </a:endParaRPr>
          </a:p>
          <a:p>
            <a:pPr indent="-393700" lvl="1" marL="914400" rtl="0" algn="l">
              <a:lnSpc>
                <a:spcPct val="90000"/>
              </a:lnSpc>
              <a:spcBef>
                <a:spcPts val="0"/>
              </a:spcBef>
              <a:spcAft>
                <a:spcPts val="0"/>
              </a:spcAft>
              <a:buClr>
                <a:srgbClr val="000066"/>
              </a:buClr>
              <a:buSzPts val="2600"/>
              <a:buChar char="○"/>
            </a:pPr>
            <a:r>
              <a:rPr lang="en" sz="2600">
                <a:solidFill>
                  <a:srgbClr val="000066"/>
                </a:solidFill>
              </a:rPr>
              <a:t>Human consume only 150 out of the estimated 50,000 edibles.</a:t>
            </a:r>
            <a:endParaRPr sz="2600">
              <a:solidFill>
                <a:srgbClr val="000066"/>
              </a:solidFill>
            </a:endParaRPr>
          </a:p>
          <a:p>
            <a:pPr indent="-393700" lvl="1" marL="914400" rtl="0" algn="l">
              <a:lnSpc>
                <a:spcPct val="90000"/>
              </a:lnSpc>
              <a:spcBef>
                <a:spcPts val="0"/>
              </a:spcBef>
              <a:spcAft>
                <a:spcPts val="0"/>
              </a:spcAft>
              <a:buClr>
                <a:srgbClr val="000066"/>
              </a:buClr>
              <a:buSzPts val="2600"/>
              <a:buChar char="○"/>
            </a:pPr>
            <a:r>
              <a:rPr lang="en" sz="2600">
                <a:solidFill>
                  <a:srgbClr val="000066"/>
                </a:solidFill>
              </a:rPr>
              <a:t>Out of 10,000 cereals, not one new has been cultivated in the past 2000 yrs.</a:t>
            </a:r>
            <a:endParaRPr sz="2600">
              <a:solidFill>
                <a:srgbClr val="000066"/>
              </a:solidFill>
            </a:endParaRPr>
          </a:p>
          <a:p>
            <a:pPr indent="-393700" lvl="0" marL="457200" rtl="0" algn="l">
              <a:lnSpc>
                <a:spcPct val="90000"/>
              </a:lnSpc>
              <a:spcBef>
                <a:spcPts val="0"/>
              </a:spcBef>
              <a:spcAft>
                <a:spcPts val="0"/>
              </a:spcAft>
              <a:buClr>
                <a:srgbClr val="000066"/>
              </a:buClr>
              <a:buSzPts val="2600"/>
              <a:buChar char="●"/>
            </a:pPr>
            <a:r>
              <a:rPr lang="en" sz="2600">
                <a:solidFill>
                  <a:srgbClr val="000066"/>
                </a:solidFill>
              </a:rPr>
              <a:t>Inherently unstable</a:t>
            </a:r>
            <a:endParaRPr sz="2600">
              <a:solidFill>
                <a:srgbClr val="000066"/>
              </a:solidFill>
            </a:endParaRPr>
          </a:p>
          <a:p>
            <a:pPr indent="-393700" lvl="1" marL="914400" rtl="0" algn="l">
              <a:lnSpc>
                <a:spcPct val="90000"/>
              </a:lnSpc>
              <a:spcBef>
                <a:spcPts val="0"/>
              </a:spcBef>
              <a:spcAft>
                <a:spcPts val="0"/>
              </a:spcAft>
              <a:buClr>
                <a:srgbClr val="000066"/>
              </a:buClr>
              <a:buSzPts val="2600"/>
              <a:buChar char="○"/>
            </a:pPr>
            <a:r>
              <a:rPr lang="en" sz="2600">
                <a:solidFill>
                  <a:srgbClr val="000066"/>
                </a:solidFill>
              </a:rPr>
              <a:t>Irish Great potato famine (1845-47) wind-borne potato blight fungus; near total crop failure</a:t>
            </a:r>
            <a:endParaRPr sz="2600">
              <a:solidFill>
                <a:srgbClr val="000066"/>
              </a:solidFill>
            </a:endParaRPr>
          </a:p>
          <a:p>
            <a:pPr indent="-393700" lvl="1" marL="914400" rtl="0" algn="l">
              <a:lnSpc>
                <a:spcPct val="90000"/>
              </a:lnSpc>
              <a:spcBef>
                <a:spcPts val="0"/>
              </a:spcBef>
              <a:spcAft>
                <a:spcPts val="0"/>
              </a:spcAft>
              <a:buClr>
                <a:srgbClr val="000066"/>
              </a:buClr>
              <a:buSzPts val="2600"/>
              <a:buChar char="○"/>
            </a:pPr>
            <a:r>
              <a:rPr lang="en" sz="2600">
                <a:solidFill>
                  <a:srgbClr val="000066"/>
                </a:solidFill>
              </a:rPr>
              <a:t>1 million dead due to starvation, typhoid and cholera</a:t>
            </a:r>
            <a:endParaRPr sz="2600">
              <a:solidFill>
                <a:srgbClr val="000066"/>
              </a:solidFill>
            </a:endParaRPr>
          </a:p>
          <a:p>
            <a:pPr indent="-393700" lvl="0" marL="457200" rtl="0" algn="l">
              <a:lnSpc>
                <a:spcPct val="90000"/>
              </a:lnSpc>
              <a:spcBef>
                <a:spcPts val="0"/>
              </a:spcBef>
              <a:spcAft>
                <a:spcPts val="0"/>
              </a:spcAft>
              <a:buClr>
                <a:srgbClr val="000066"/>
              </a:buClr>
              <a:buSzPts val="2600"/>
              <a:buChar char="●"/>
            </a:pPr>
            <a:r>
              <a:rPr lang="en" sz="2600">
                <a:solidFill>
                  <a:srgbClr val="000066"/>
                </a:solidFill>
              </a:rPr>
              <a:t>Require constant inputs; pesticides, fertilizers, etc.</a:t>
            </a:r>
            <a:endParaRPr sz="2600">
              <a:solidFill>
                <a:srgbClr val="000066"/>
              </a:solidFill>
            </a:endParaRPr>
          </a:p>
          <a:p>
            <a:pPr indent="-393700" lvl="0" marL="457200" rtl="0" algn="l">
              <a:lnSpc>
                <a:spcPct val="90000"/>
              </a:lnSpc>
              <a:spcBef>
                <a:spcPts val="0"/>
              </a:spcBef>
              <a:spcAft>
                <a:spcPts val="0"/>
              </a:spcAft>
              <a:buClr>
                <a:srgbClr val="000066"/>
              </a:buClr>
              <a:buSzPts val="2600"/>
              <a:buChar char="●"/>
            </a:pPr>
            <a:r>
              <a:rPr lang="en" sz="2600">
                <a:solidFill>
                  <a:srgbClr val="000066"/>
                </a:solidFill>
              </a:rPr>
              <a:t>Prone to pest attacks and failures</a:t>
            </a:r>
            <a:endParaRPr sz="2600">
              <a:solidFill>
                <a:srgbClr val="000066"/>
              </a:solidFill>
            </a:endParaRPr>
          </a:p>
          <a:p>
            <a:pPr indent="-393700" lvl="0" marL="457200" rtl="0" algn="l">
              <a:lnSpc>
                <a:spcPct val="90000"/>
              </a:lnSpc>
              <a:spcBef>
                <a:spcPts val="0"/>
              </a:spcBef>
              <a:spcAft>
                <a:spcPts val="0"/>
              </a:spcAft>
              <a:buClr>
                <a:srgbClr val="000066"/>
              </a:buClr>
              <a:buSzPts val="2600"/>
              <a:buChar char="●"/>
            </a:pPr>
            <a:r>
              <a:rPr lang="en" sz="2600">
                <a:solidFill>
                  <a:srgbClr val="000066"/>
                </a:solidFill>
              </a:rPr>
              <a:t>Pollute soil, air, water</a:t>
            </a:r>
            <a:endParaRPr sz="2600">
              <a:solidFill>
                <a:srgbClr val="000066"/>
              </a:solidFill>
            </a:endParaRPr>
          </a:p>
          <a:p>
            <a:pPr indent="-393700" lvl="0" marL="457200" rtl="0" algn="l">
              <a:lnSpc>
                <a:spcPct val="90000"/>
              </a:lnSpc>
              <a:spcBef>
                <a:spcPts val="0"/>
              </a:spcBef>
              <a:spcAft>
                <a:spcPts val="0"/>
              </a:spcAft>
              <a:buClr>
                <a:srgbClr val="000066"/>
              </a:buClr>
              <a:buSzPts val="2600"/>
              <a:buChar char="●"/>
            </a:pPr>
            <a:r>
              <a:rPr lang="en" sz="2600">
                <a:solidFill>
                  <a:srgbClr val="000066"/>
                </a:solidFill>
              </a:rPr>
              <a:t>Soil degradation and topsoil loss</a:t>
            </a:r>
            <a:endParaRPr sz="2600">
              <a:solidFill>
                <a:srgbClr val="00006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nvSpPr>
        <p:spPr>
          <a:xfrm>
            <a:off x="0" y="125"/>
            <a:ext cx="9144000" cy="68580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2800" u="sng">
                <a:solidFill>
                  <a:srgbClr val="000066"/>
                </a:solidFill>
              </a:rPr>
              <a:t>Exosphere</a:t>
            </a:r>
            <a:r>
              <a:rPr lang="en" sz="2800">
                <a:solidFill>
                  <a:srgbClr val="000066"/>
                </a:solidFill>
              </a:rPr>
              <a:t>: 500 – 1000 km up to 10,000 km,</a:t>
            </a:r>
            <a:endParaRPr sz="2800">
              <a:solidFill>
                <a:srgbClr val="000066"/>
              </a:solidFill>
            </a:endParaRPr>
          </a:p>
          <a:p>
            <a:pPr indent="0" lvl="0" marL="0" rtl="0" algn="l">
              <a:lnSpc>
                <a:spcPct val="80000"/>
              </a:lnSpc>
              <a:spcBef>
                <a:spcPts val="0"/>
              </a:spcBef>
              <a:spcAft>
                <a:spcPts val="0"/>
              </a:spcAft>
              <a:buNone/>
            </a:pPr>
            <a:r>
              <a:t/>
            </a:r>
            <a:endParaRPr sz="2800">
              <a:solidFill>
                <a:srgbClr val="000066"/>
              </a:solidFill>
            </a:endParaRPr>
          </a:p>
          <a:p>
            <a:pPr indent="0" lvl="0" marL="0" rtl="0" algn="l">
              <a:lnSpc>
                <a:spcPct val="80000"/>
              </a:lnSpc>
              <a:spcBef>
                <a:spcPts val="0"/>
              </a:spcBef>
              <a:spcAft>
                <a:spcPts val="0"/>
              </a:spcAft>
              <a:buNone/>
            </a:pPr>
            <a:r>
              <a:rPr b="1" lang="en" sz="2800" u="sng">
                <a:solidFill>
                  <a:srgbClr val="000066"/>
                </a:solidFill>
              </a:rPr>
              <a:t>Thermosphere</a:t>
            </a:r>
            <a:r>
              <a:rPr lang="en" sz="2800">
                <a:solidFill>
                  <a:srgbClr val="000066"/>
                </a:solidFill>
              </a:rPr>
              <a:t>: from 80 – 85 km to 640+ km temperature increasing with height. </a:t>
            </a:r>
            <a:r>
              <a:rPr b="1" lang="en" sz="2400">
                <a:solidFill>
                  <a:srgbClr val="000066"/>
                </a:solidFill>
              </a:rPr>
              <a:t>Ionosphere</a:t>
            </a:r>
            <a:r>
              <a:rPr lang="en" sz="2400">
                <a:solidFill>
                  <a:srgbClr val="000066"/>
                </a:solidFill>
              </a:rPr>
              <a:t>: auroras, long distance radiowave propagation.</a:t>
            </a:r>
            <a:endParaRPr sz="2400">
              <a:solidFill>
                <a:srgbClr val="000066"/>
              </a:solidFill>
            </a:endParaRPr>
          </a:p>
          <a:p>
            <a:pPr indent="0" lvl="0" marL="0" rtl="0" algn="l">
              <a:lnSpc>
                <a:spcPct val="80000"/>
              </a:lnSpc>
              <a:spcBef>
                <a:spcPts val="0"/>
              </a:spcBef>
              <a:spcAft>
                <a:spcPts val="0"/>
              </a:spcAft>
              <a:buNone/>
            </a:pPr>
            <a:r>
              <a:t/>
            </a:r>
            <a:endParaRPr sz="2400">
              <a:solidFill>
                <a:srgbClr val="000066"/>
              </a:solidFill>
            </a:endParaRPr>
          </a:p>
          <a:p>
            <a:pPr indent="0" lvl="0" marL="0" rtl="0" algn="l">
              <a:lnSpc>
                <a:spcPct val="80000"/>
              </a:lnSpc>
              <a:spcBef>
                <a:spcPts val="0"/>
              </a:spcBef>
              <a:spcAft>
                <a:spcPts val="0"/>
              </a:spcAft>
              <a:buNone/>
            </a:pPr>
            <a:r>
              <a:rPr b="1" lang="en" sz="2800" u="sng">
                <a:solidFill>
                  <a:srgbClr val="000066"/>
                </a:solidFill>
              </a:rPr>
              <a:t>Mesosphere</a:t>
            </a:r>
            <a:r>
              <a:rPr lang="en" sz="2800">
                <a:solidFill>
                  <a:srgbClr val="000066"/>
                </a:solidFill>
              </a:rPr>
              <a:t>: 50 km to 80 to 85 km temperature decreasing with height. Meteors burn up when entering the atmosphere.</a:t>
            </a:r>
            <a:endParaRPr sz="2800">
              <a:solidFill>
                <a:srgbClr val="000066"/>
              </a:solidFill>
            </a:endParaRPr>
          </a:p>
          <a:p>
            <a:pPr indent="0" lvl="0" marL="0" rtl="0" algn="l">
              <a:lnSpc>
                <a:spcPct val="80000"/>
              </a:lnSpc>
              <a:spcBef>
                <a:spcPts val="0"/>
              </a:spcBef>
              <a:spcAft>
                <a:spcPts val="0"/>
              </a:spcAft>
              <a:buNone/>
            </a:pPr>
            <a:r>
              <a:t/>
            </a:r>
            <a:endParaRPr sz="2800">
              <a:solidFill>
                <a:srgbClr val="000066"/>
              </a:solidFill>
            </a:endParaRPr>
          </a:p>
          <a:p>
            <a:pPr indent="0" lvl="0" marL="0" rtl="0" algn="l">
              <a:lnSpc>
                <a:spcPct val="80000"/>
              </a:lnSpc>
              <a:spcBef>
                <a:spcPts val="0"/>
              </a:spcBef>
              <a:spcAft>
                <a:spcPts val="0"/>
              </a:spcAft>
              <a:buNone/>
            </a:pPr>
            <a:r>
              <a:rPr b="1" lang="en" sz="2800" u="sng">
                <a:solidFill>
                  <a:srgbClr val="000066"/>
                </a:solidFill>
              </a:rPr>
              <a:t>Stratosphere</a:t>
            </a:r>
            <a:r>
              <a:rPr lang="en" sz="2800">
                <a:solidFill>
                  <a:srgbClr val="000066"/>
                </a:solidFill>
              </a:rPr>
              <a:t>: 7 to 17 km range to about 50 km Temperature increases with height. Ozone—few ppm (Mainly 15 to 35 km)</a:t>
            </a:r>
            <a:endParaRPr sz="2800">
              <a:solidFill>
                <a:srgbClr val="000066"/>
              </a:solidFill>
            </a:endParaRPr>
          </a:p>
          <a:p>
            <a:pPr indent="0" lvl="0" marL="0" rtl="0" algn="l">
              <a:lnSpc>
                <a:spcPct val="80000"/>
              </a:lnSpc>
              <a:spcBef>
                <a:spcPts val="0"/>
              </a:spcBef>
              <a:spcAft>
                <a:spcPts val="0"/>
              </a:spcAft>
              <a:buNone/>
            </a:pPr>
            <a:r>
              <a:t/>
            </a:r>
            <a:endParaRPr sz="2800">
              <a:solidFill>
                <a:srgbClr val="000066"/>
              </a:solidFill>
            </a:endParaRPr>
          </a:p>
          <a:p>
            <a:pPr indent="0" lvl="0" marL="0" rtl="0" algn="l">
              <a:lnSpc>
                <a:spcPct val="80000"/>
              </a:lnSpc>
              <a:spcBef>
                <a:spcPts val="0"/>
              </a:spcBef>
              <a:spcAft>
                <a:spcPts val="0"/>
              </a:spcAft>
              <a:buNone/>
            </a:pPr>
            <a:r>
              <a:rPr b="1" lang="en" sz="2800" u="sng">
                <a:solidFill>
                  <a:srgbClr val="000066"/>
                </a:solidFill>
              </a:rPr>
              <a:t>Troposphere</a:t>
            </a:r>
            <a:r>
              <a:rPr lang="en" sz="2800">
                <a:solidFill>
                  <a:srgbClr val="000066"/>
                </a:solidFill>
              </a:rPr>
              <a:t>: Surface to between 7 km at the poles and 17 km at equator. </a:t>
            </a:r>
            <a:r>
              <a:rPr lang="en" sz="2400">
                <a:solidFill>
                  <a:srgbClr val="000066"/>
                </a:solidFill>
              </a:rPr>
              <a:t>Weather variations , vertical mixing</a:t>
            </a:r>
            <a:endParaRPr sz="2400">
              <a:solidFill>
                <a:srgbClr val="000066"/>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82"/>
          <p:cNvSpPr txBox="1"/>
          <p:nvPr/>
        </p:nvSpPr>
        <p:spPr>
          <a:xfrm>
            <a:off x="0" y="0"/>
            <a:ext cx="4445100" cy="11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000">
                <a:solidFill>
                  <a:srgbClr val="000066"/>
                </a:solidFill>
              </a:rPr>
              <a:t>Threats to</a:t>
            </a:r>
            <a:r>
              <a:rPr lang="en" sz="2400">
                <a:solidFill>
                  <a:srgbClr val="7EA009"/>
                </a:solidFill>
                <a:highlight>
                  <a:srgbClr val="FFFFFF"/>
                </a:highlight>
              </a:rPr>
              <a:t> </a:t>
            </a:r>
            <a:r>
              <a:rPr b="1" lang="en" sz="3000">
                <a:solidFill>
                  <a:srgbClr val="000066"/>
                </a:solidFill>
              </a:rPr>
              <a:t>Ecosystems</a:t>
            </a:r>
            <a:endParaRPr b="1" sz="3000">
              <a:solidFill>
                <a:srgbClr val="000066"/>
              </a:solidFill>
            </a:endParaRPr>
          </a:p>
          <a:p>
            <a:pPr indent="0" lvl="0" marL="0" marR="0" rtl="0" algn="l">
              <a:lnSpc>
                <a:spcPct val="100000"/>
              </a:lnSpc>
              <a:spcBef>
                <a:spcPts val="0"/>
              </a:spcBef>
              <a:spcAft>
                <a:spcPts val="0"/>
              </a:spcAft>
              <a:buNone/>
            </a:pPr>
            <a:r>
              <a:rPr lang="en" sz="2300" u="sng">
                <a:solidFill>
                  <a:schemeClr val="hlink"/>
                </a:solidFill>
                <a:hlinkClick r:id="rId3"/>
              </a:rPr>
              <a:t>ref</a:t>
            </a:r>
            <a:endParaRPr sz="2300">
              <a:solidFill>
                <a:srgbClr val="000066"/>
              </a:solidFill>
            </a:endParaRPr>
          </a:p>
        </p:txBody>
      </p:sp>
      <p:sp>
        <p:nvSpPr>
          <p:cNvPr id="519" name="Google Shape;519;p82"/>
          <p:cNvSpPr txBox="1"/>
          <p:nvPr/>
        </p:nvSpPr>
        <p:spPr>
          <a:xfrm>
            <a:off x="76200" y="751500"/>
            <a:ext cx="4111800" cy="3984900"/>
          </a:xfrm>
          <a:prstGeom prst="rect">
            <a:avLst/>
          </a:prstGeom>
          <a:noFill/>
          <a:ln>
            <a:noFill/>
          </a:ln>
        </p:spPr>
        <p:txBody>
          <a:bodyPr anchorCtr="0" anchor="ctr" bIns="91425" lIns="91425" spcFirstLastPara="1" rIns="91425" wrap="square" tIns="91425">
            <a:noAutofit/>
          </a:bodyPr>
          <a:lstStyle/>
          <a:p>
            <a:pPr indent="-393700" lvl="0" marL="457200" rtl="0" algn="l">
              <a:lnSpc>
                <a:spcPct val="150000"/>
              </a:lnSpc>
              <a:spcBef>
                <a:spcPts val="0"/>
              </a:spcBef>
              <a:spcAft>
                <a:spcPts val="0"/>
              </a:spcAft>
              <a:buClr>
                <a:srgbClr val="000066"/>
              </a:buClr>
              <a:buSzPts val="2600"/>
              <a:buChar char="●"/>
            </a:pPr>
            <a:r>
              <a:rPr lang="en" sz="2600">
                <a:solidFill>
                  <a:srgbClr val="000066"/>
                </a:solidFill>
                <a:highlight>
                  <a:srgbClr val="FFFFFF"/>
                </a:highlight>
              </a:rPr>
              <a:t>Habitat Destruction</a:t>
            </a:r>
            <a:endParaRPr sz="2600">
              <a:solidFill>
                <a:srgbClr val="000066"/>
              </a:solidFill>
              <a:highlight>
                <a:srgbClr val="FFFFFF"/>
              </a:highlight>
            </a:endParaRPr>
          </a:p>
          <a:p>
            <a:pPr indent="-393700" lvl="0" marL="457200" rtl="0" algn="l">
              <a:lnSpc>
                <a:spcPct val="150000"/>
              </a:lnSpc>
              <a:spcBef>
                <a:spcPts val="0"/>
              </a:spcBef>
              <a:spcAft>
                <a:spcPts val="0"/>
              </a:spcAft>
              <a:buClr>
                <a:srgbClr val="000066"/>
              </a:buClr>
              <a:buSzPts val="2600"/>
              <a:buChar char="●"/>
            </a:pPr>
            <a:r>
              <a:rPr lang="en" sz="2600">
                <a:solidFill>
                  <a:srgbClr val="000066"/>
                </a:solidFill>
                <a:highlight>
                  <a:srgbClr val="FFFFFF"/>
                </a:highlight>
              </a:rPr>
              <a:t>Pollution</a:t>
            </a:r>
            <a:endParaRPr sz="2600">
              <a:solidFill>
                <a:srgbClr val="000066"/>
              </a:solidFill>
              <a:highlight>
                <a:srgbClr val="FFFFFF"/>
              </a:highlight>
            </a:endParaRPr>
          </a:p>
          <a:p>
            <a:pPr indent="-393700" lvl="0" marL="457200" rtl="0" algn="l">
              <a:lnSpc>
                <a:spcPct val="150000"/>
              </a:lnSpc>
              <a:spcBef>
                <a:spcPts val="0"/>
              </a:spcBef>
              <a:spcAft>
                <a:spcPts val="0"/>
              </a:spcAft>
              <a:buClr>
                <a:srgbClr val="000066"/>
              </a:buClr>
              <a:buSzPts val="2600"/>
              <a:buChar char="●"/>
            </a:pPr>
            <a:r>
              <a:rPr lang="en" sz="2600">
                <a:solidFill>
                  <a:srgbClr val="000066"/>
                </a:solidFill>
                <a:highlight>
                  <a:srgbClr val="FFFFFF"/>
                </a:highlight>
              </a:rPr>
              <a:t>Eutrophication</a:t>
            </a:r>
            <a:endParaRPr sz="2600">
              <a:solidFill>
                <a:srgbClr val="000066"/>
              </a:solidFill>
              <a:highlight>
                <a:srgbClr val="FFFFFF"/>
              </a:highlight>
            </a:endParaRPr>
          </a:p>
          <a:p>
            <a:pPr indent="-393700" lvl="0" marL="457200" rtl="0" algn="l">
              <a:lnSpc>
                <a:spcPct val="150000"/>
              </a:lnSpc>
              <a:spcBef>
                <a:spcPts val="0"/>
              </a:spcBef>
              <a:spcAft>
                <a:spcPts val="0"/>
              </a:spcAft>
              <a:buClr>
                <a:srgbClr val="000066"/>
              </a:buClr>
              <a:buSzPts val="2600"/>
              <a:buChar char="●"/>
            </a:pPr>
            <a:r>
              <a:rPr lang="en" sz="2600">
                <a:solidFill>
                  <a:srgbClr val="000066"/>
                </a:solidFill>
                <a:highlight>
                  <a:srgbClr val="FFFFFF"/>
                </a:highlight>
              </a:rPr>
              <a:t>Invasive species</a:t>
            </a:r>
            <a:endParaRPr sz="2600">
              <a:solidFill>
                <a:srgbClr val="000066"/>
              </a:solidFill>
              <a:highlight>
                <a:srgbClr val="FFFFFF"/>
              </a:highlight>
            </a:endParaRPr>
          </a:p>
          <a:p>
            <a:pPr indent="-393700" lvl="0" marL="457200" rtl="0" algn="l">
              <a:lnSpc>
                <a:spcPct val="150000"/>
              </a:lnSpc>
              <a:spcBef>
                <a:spcPts val="0"/>
              </a:spcBef>
              <a:spcAft>
                <a:spcPts val="0"/>
              </a:spcAft>
              <a:buClr>
                <a:srgbClr val="000066"/>
              </a:buClr>
              <a:buSzPts val="2600"/>
              <a:buChar char="●"/>
            </a:pPr>
            <a:r>
              <a:rPr lang="en" sz="2600">
                <a:solidFill>
                  <a:srgbClr val="000066"/>
                </a:solidFill>
                <a:highlight>
                  <a:srgbClr val="FFFFFF"/>
                </a:highlight>
              </a:rPr>
              <a:t>Overharvesting</a:t>
            </a:r>
            <a:endParaRPr sz="2600">
              <a:solidFill>
                <a:srgbClr val="000066"/>
              </a:solidFill>
              <a:highlight>
                <a:srgbClr val="FFFFFF"/>
              </a:highlight>
            </a:endParaRPr>
          </a:p>
          <a:p>
            <a:pPr indent="-393700" lvl="0" marL="457200" rtl="0" algn="l">
              <a:lnSpc>
                <a:spcPct val="150000"/>
              </a:lnSpc>
              <a:spcBef>
                <a:spcPts val="0"/>
              </a:spcBef>
              <a:spcAft>
                <a:spcPts val="0"/>
              </a:spcAft>
              <a:buClr>
                <a:srgbClr val="000066"/>
              </a:buClr>
              <a:buSzPts val="2600"/>
              <a:buChar char="●"/>
            </a:pPr>
            <a:r>
              <a:rPr lang="en" sz="2600">
                <a:solidFill>
                  <a:srgbClr val="000066"/>
                </a:solidFill>
                <a:highlight>
                  <a:srgbClr val="FFFFFF"/>
                </a:highlight>
              </a:rPr>
              <a:t>UV Radiation</a:t>
            </a:r>
            <a:endParaRPr sz="2600">
              <a:solidFill>
                <a:srgbClr val="000066"/>
              </a:solidFill>
              <a:highlight>
                <a:srgbClr val="FFFFFF"/>
              </a:highlight>
            </a:endParaRPr>
          </a:p>
        </p:txBody>
      </p:sp>
      <p:sp>
        <p:nvSpPr>
          <p:cNvPr id="520" name="Google Shape;520;p82"/>
          <p:cNvSpPr txBox="1"/>
          <p:nvPr/>
        </p:nvSpPr>
        <p:spPr>
          <a:xfrm>
            <a:off x="4340400" y="0"/>
            <a:ext cx="5035500" cy="102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000">
                <a:solidFill>
                  <a:srgbClr val="000066"/>
                </a:solidFill>
              </a:rPr>
              <a:t>Ecosystems Conservation</a:t>
            </a:r>
            <a:endParaRPr b="1" sz="3000">
              <a:solidFill>
                <a:srgbClr val="000066"/>
              </a:solidFill>
            </a:endParaRPr>
          </a:p>
          <a:p>
            <a:pPr indent="0" lvl="0" marL="0" rtl="0" algn="l">
              <a:lnSpc>
                <a:spcPct val="150000"/>
              </a:lnSpc>
              <a:spcBef>
                <a:spcPts val="0"/>
              </a:spcBef>
              <a:spcAft>
                <a:spcPts val="0"/>
              </a:spcAft>
              <a:buNone/>
            </a:pPr>
            <a:r>
              <a:rPr lang="en" sz="2300" u="sng">
                <a:solidFill>
                  <a:schemeClr val="accent5"/>
                </a:solidFill>
                <a:hlinkClick r:id="rId4"/>
              </a:rPr>
              <a:t>ref</a:t>
            </a:r>
            <a:endParaRPr sz="3000">
              <a:solidFill>
                <a:srgbClr val="000066"/>
              </a:solidFill>
            </a:endParaRPr>
          </a:p>
        </p:txBody>
      </p:sp>
      <p:sp>
        <p:nvSpPr>
          <p:cNvPr id="521" name="Google Shape;521;p82"/>
          <p:cNvSpPr txBox="1"/>
          <p:nvPr/>
        </p:nvSpPr>
        <p:spPr>
          <a:xfrm>
            <a:off x="4340400" y="545200"/>
            <a:ext cx="4708800" cy="4762500"/>
          </a:xfrm>
          <a:prstGeom prst="rect">
            <a:avLst/>
          </a:prstGeom>
          <a:noFill/>
          <a:ln>
            <a:noFill/>
          </a:ln>
        </p:spPr>
        <p:txBody>
          <a:bodyPr anchorCtr="0" anchor="ctr" bIns="91425" lIns="91425" spcFirstLastPara="1" rIns="91425" wrap="square" tIns="91425">
            <a:noAutofit/>
          </a:bodyPr>
          <a:lstStyle/>
          <a:p>
            <a:pPr indent="-393700" lvl="0" marL="457200" rtl="0" algn="l">
              <a:spcBef>
                <a:spcPts val="0"/>
              </a:spcBef>
              <a:spcAft>
                <a:spcPts val="0"/>
              </a:spcAft>
              <a:buClr>
                <a:srgbClr val="000066"/>
              </a:buClr>
              <a:buSzPts val="2600"/>
              <a:buChar char="●"/>
            </a:pPr>
            <a:r>
              <a:rPr lang="en" sz="2600">
                <a:solidFill>
                  <a:srgbClr val="000066"/>
                </a:solidFill>
              </a:rPr>
              <a:t>E</a:t>
            </a:r>
            <a:r>
              <a:rPr lang="en" sz="2600">
                <a:solidFill>
                  <a:srgbClr val="000066"/>
                </a:solidFill>
              </a:rPr>
              <a:t>stablishment of protected areas</a:t>
            </a:r>
            <a:endParaRPr sz="2600">
              <a:solidFill>
                <a:srgbClr val="000066"/>
              </a:solidFill>
            </a:endParaRPr>
          </a:p>
          <a:p>
            <a:pPr indent="-393700" lvl="0" marL="457200" rtl="0" algn="l">
              <a:spcBef>
                <a:spcPts val="0"/>
              </a:spcBef>
              <a:spcAft>
                <a:spcPts val="0"/>
              </a:spcAft>
              <a:buClr>
                <a:srgbClr val="000066"/>
              </a:buClr>
              <a:buSzPts val="2600"/>
              <a:buChar char="●"/>
            </a:pPr>
            <a:r>
              <a:rPr lang="en" sz="2600">
                <a:solidFill>
                  <a:srgbClr val="000066"/>
                </a:solidFill>
              </a:rPr>
              <a:t>Rules that prohibit farming on sloping land or the use of pesticides</a:t>
            </a:r>
            <a:endParaRPr sz="2600">
              <a:solidFill>
                <a:srgbClr val="000066"/>
              </a:solidFill>
            </a:endParaRPr>
          </a:p>
          <a:p>
            <a:pPr indent="-393700" lvl="0" marL="457200" rtl="0" algn="l">
              <a:spcBef>
                <a:spcPts val="0"/>
              </a:spcBef>
              <a:spcAft>
                <a:spcPts val="0"/>
              </a:spcAft>
              <a:buClr>
                <a:srgbClr val="000066"/>
              </a:buClr>
              <a:buSzPts val="2600"/>
              <a:buChar char="●"/>
            </a:pPr>
            <a:r>
              <a:rPr lang="en" sz="2600">
                <a:solidFill>
                  <a:srgbClr val="000066"/>
                </a:solidFill>
              </a:rPr>
              <a:t>Adopt more environmentally friendl</a:t>
            </a:r>
            <a:r>
              <a:rPr lang="en" sz="2600">
                <a:solidFill>
                  <a:srgbClr val="000066"/>
                </a:solidFill>
              </a:rPr>
              <a:t>y </a:t>
            </a:r>
            <a:r>
              <a:rPr lang="en" sz="2600">
                <a:solidFill>
                  <a:srgbClr val="000066"/>
                </a:solidFill>
              </a:rPr>
              <a:t>land uses </a:t>
            </a:r>
            <a:endParaRPr sz="2600">
              <a:solidFill>
                <a:srgbClr val="000066"/>
              </a:solidFill>
            </a:endParaRPr>
          </a:p>
          <a:p>
            <a:pPr indent="-393700" lvl="0" marL="457200" rtl="0" algn="l">
              <a:spcBef>
                <a:spcPts val="0"/>
              </a:spcBef>
              <a:spcAft>
                <a:spcPts val="0"/>
              </a:spcAft>
              <a:buClr>
                <a:srgbClr val="000066"/>
              </a:buClr>
              <a:buSzPts val="2600"/>
              <a:buChar char="●"/>
            </a:pPr>
            <a:r>
              <a:rPr lang="en" sz="2600">
                <a:solidFill>
                  <a:srgbClr val="000066"/>
                </a:solidFill>
              </a:rPr>
              <a:t>Discouraging them from adopting more harmful</a:t>
            </a:r>
            <a:endParaRPr sz="2600">
              <a:solidFill>
                <a:srgbClr val="000066"/>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83"/>
          <p:cNvSpPr txBox="1"/>
          <p:nvPr>
            <p:ph type="title"/>
          </p:nvPr>
        </p:nvSpPr>
        <p:spPr>
          <a:xfrm>
            <a:off x="311700" y="3031767"/>
            <a:ext cx="8520600" cy="9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Thank You</a:t>
            </a:r>
            <a:endParaRPr sz="45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84"/>
          <p:cNvSpPr txBox="1"/>
          <p:nvPr>
            <p:ph type="title"/>
          </p:nvPr>
        </p:nvSpPr>
        <p:spPr>
          <a:xfrm>
            <a:off x="311700" y="3031767"/>
            <a:ext cx="8520600" cy="9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Extra Slides</a:t>
            </a:r>
            <a:endParaRPr sz="45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pic>
        <p:nvPicPr>
          <p:cNvPr descr="James Ephraim Lovelock, is an independent scientist, environmentalist and futurist who lives in Dorset, England.  He is best known for proposing the Gaia hypothesis, which he discusses in this exclusive interview, filmed in 2007.&#10;&#10;The Gaia hypothesis, also known as Gaia theory or Gaia principle, proposes that organisms interact with their inorganic surroundings on Earth to form a self-regulating, complex system that contributes to maintaining the conditions for life on the planet.  Topics of interest include how the biosphere and the evolution of life forms affect the stability of global temperature, ocean salinity, oxygen in the atmosphere and other environmental variables that affect the habitability of Earth.&#10;&#10;The hypothesis, which is named after the Greek goddess Gaia, was formulated by the scientist James Lovelock and co-developed by the microbiologist Lynn Margulis in the 1970s.  The hypothesis was initially criticised for being teleological and contradicting principles of natural selection, but later refinements resulted in ideas framed by the Gaia Hypothesis being used in fields such as Earth system science, biogeochemistry, systems ecology, and the emerging subject of geophysiology.  Nevertheless, the Gaia hypothesis continues to attract criticism, and today many scientists consider it to be only weakly supported by, or at odds with, the available evidence.  In 2006, the Geological Society of London awarded Lovelock the Wollaston Medal largely for his work on the Gaia theory.&#10;&#10;Questions asked in this interview :&#10;&#10;What does Gaia tell us about the Earth?&#10;Is global warming really happening?&#10;What would the climate be like without humans?&#10;Has global warming ever happened before?&#10;What can we expect to see in 20 to 30 years from now?&#10;What will conditions be like at the end of this century?&#10;Are there too many people on the planet?&#10;When do you think global warming began?&#10;Will global warming cause a mass extinction?&#10;Can nuclear power save the planet?&#10;What about the problem of nuclear waste?&#10;Can nuclear power be used for transport?&#10;Could renewable energy be the solution?&#10;Do you think that we will ever be able to control our climate?&#10;Can we realistically reduce carbon dioxide emissions?&#10;Have we passed the tipping point?&#10;Could Earth become as lifeless as Mars of Venus?&#10;Is there any hope for the human race?" id="536" name="Google Shape;536;p85" title="Gaia Hypothesis - James Lovelock">
            <a:hlinkClick r:id="rId3"/>
          </p:cNvPr>
          <p:cNvPicPr preferRelativeResize="0"/>
          <p:nvPr/>
        </p:nvPicPr>
        <p:blipFill>
          <a:blip r:embed="rId4">
            <a:alphaModFix/>
          </a:blip>
          <a:stretch>
            <a:fillRect/>
          </a:stretch>
        </p:blipFill>
        <p:spPr>
          <a:xfrm>
            <a:off x="3419125" y="2065950"/>
            <a:ext cx="5417375" cy="4063025"/>
          </a:xfrm>
          <a:prstGeom prst="rect">
            <a:avLst/>
          </a:prstGeom>
          <a:noFill/>
          <a:ln>
            <a:noFill/>
          </a:ln>
        </p:spPr>
      </p:pic>
      <p:sp>
        <p:nvSpPr>
          <p:cNvPr id="537" name="Google Shape;537;p85"/>
          <p:cNvSpPr txBox="1"/>
          <p:nvPr/>
        </p:nvSpPr>
        <p:spPr>
          <a:xfrm>
            <a:off x="0" y="0"/>
            <a:ext cx="7236300" cy="75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000066"/>
                </a:solidFill>
              </a:rPr>
              <a:t>Gaia Theory</a:t>
            </a:r>
            <a:endParaRPr/>
          </a:p>
        </p:txBody>
      </p:sp>
      <p:sp>
        <p:nvSpPr>
          <p:cNvPr id="538" name="Google Shape;538;p85"/>
          <p:cNvSpPr txBox="1"/>
          <p:nvPr/>
        </p:nvSpPr>
        <p:spPr>
          <a:xfrm>
            <a:off x="0" y="609600"/>
            <a:ext cx="9144000" cy="1506600"/>
          </a:xfrm>
          <a:prstGeom prst="rect">
            <a:avLst/>
          </a:prstGeom>
          <a:noFill/>
          <a:ln>
            <a:noFill/>
          </a:ln>
        </p:spPr>
        <p:txBody>
          <a:bodyPr anchorCtr="0" anchor="ctr" bIns="91425" lIns="91425" spcFirstLastPara="1" rIns="91425" wrap="square" tIns="91425">
            <a:noAutofit/>
          </a:bodyPr>
          <a:lstStyle/>
          <a:p>
            <a:pPr indent="-368300" lvl="0" marL="457200" rtl="0" algn="l">
              <a:lnSpc>
                <a:spcPct val="90000"/>
              </a:lnSpc>
              <a:spcBef>
                <a:spcPts val="0"/>
              </a:spcBef>
              <a:spcAft>
                <a:spcPts val="0"/>
              </a:spcAft>
              <a:buClr>
                <a:srgbClr val="000066"/>
              </a:buClr>
              <a:buSzPts val="2200"/>
              <a:buChar char="●"/>
            </a:pPr>
            <a:r>
              <a:rPr lang="en" sz="2800">
                <a:solidFill>
                  <a:srgbClr val="000066"/>
                </a:solidFill>
              </a:rPr>
              <a:t>By James Lovelock; Greek Earth Goddess</a:t>
            </a:r>
            <a:endParaRPr sz="2800">
              <a:solidFill>
                <a:srgbClr val="000066"/>
              </a:solidFill>
            </a:endParaRPr>
          </a:p>
          <a:p>
            <a:pPr indent="-368300" lvl="0" marL="457200" rtl="0" algn="l">
              <a:lnSpc>
                <a:spcPct val="90000"/>
              </a:lnSpc>
              <a:spcBef>
                <a:spcPts val="0"/>
              </a:spcBef>
              <a:spcAft>
                <a:spcPts val="0"/>
              </a:spcAft>
              <a:buClr>
                <a:srgbClr val="000066"/>
              </a:buClr>
              <a:buSzPts val="2200"/>
              <a:buChar char="●"/>
            </a:pPr>
            <a:r>
              <a:rPr lang="en" sz="2800">
                <a:solidFill>
                  <a:srgbClr val="000066"/>
                </a:solidFill>
              </a:rPr>
              <a:t>Earth with all intricate and interacting systems is like a Super-Organism</a:t>
            </a:r>
            <a:endParaRPr sz="2800">
              <a:solidFill>
                <a:srgbClr val="000066"/>
              </a:solidFill>
            </a:endParaRPr>
          </a:p>
        </p:txBody>
      </p:sp>
      <p:sp>
        <p:nvSpPr>
          <p:cNvPr id="539" name="Google Shape;539;p85"/>
          <p:cNvSpPr txBox="1"/>
          <p:nvPr/>
        </p:nvSpPr>
        <p:spPr>
          <a:xfrm>
            <a:off x="457200" y="3076675"/>
            <a:ext cx="3256200" cy="15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u="sng">
                <a:solidFill>
                  <a:schemeClr val="hlink"/>
                </a:solidFill>
                <a:highlight>
                  <a:srgbClr val="FFFFFF"/>
                </a:highlight>
                <a:latin typeface="Roboto"/>
                <a:ea typeface="Roboto"/>
                <a:cs typeface="Roboto"/>
                <a:sym typeface="Roboto"/>
                <a:hlinkClick r:id="rId5"/>
              </a:rPr>
              <a:t>Gaia Hypothesis - James Lovelock</a:t>
            </a:r>
            <a:r>
              <a:rPr b="1" lang="en" sz="2500"/>
              <a:t> (28.46mm)</a:t>
            </a:r>
            <a:endParaRPr b="1" sz="2500"/>
          </a:p>
        </p:txBody>
      </p:sp>
      <p:sp>
        <p:nvSpPr>
          <p:cNvPr id="540" name="Google Shape;540;p85"/>
          <p:cNvSpPr txBox="1"/>
          <p:nvPr/>
        </p:nvSpPr>
        <p:spPr>
          <a:xfrm>
            <a:off x="19200" y="6327400"/>
            <a:ext cx="3960600" cy="33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387E"/>
              </a:buClr>
              <a:buFont typeface="Trebuchet MS"/>
              <a:buNone/>
            </a:pPr>
            <a:r>
              <a:rPr lang="en" sz="1000">
                <a:solidFill>
                  <a:srgbClr val="00387E"/>
                </a:solidFill>
                <a:latin typeface="Trebuchet MS"/>
                <a:ea typeface="Trebuchet MS"/>
                <a:cs typeface="Trebuchet MS"/>
                <a:sym typeface="Trebuchet MS"/>
              </a:rPr>
              <a:t>Credit:Naked Science. Source</a:t>
            </a:r>
            <a:r>
              <a:rPr lang="en" sz="1000">
                <a:solidFill>
                  <a:srgbClr val="666666"/>
                </a:solidFill>
              </a:rPr>
              <a:t>  </a:t>
            </a:r>
            <a:r>
              <a:rPr lang="en" sz="1000" u="sng">
                <a:solidFill>
                  <a:schemeClr val="hlink"/>
                </a:solidFill>
                <a:hlinkClick r:id="rId6"/>
              </a:rPr>
              <a:t>https://youtu.be/GIFRg2skuDI</a:t>
            </a:r>
            <a:r>
              <a:rPr lang="en" sz="1000">
                <a:solidFill>
                  <a:srgbClr val="666666"/>
                </a:solidFill>
              </a:rPr>
              <a:t> </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pic>
        <p:nvPicPr>
          <p:cNvPr descr="Atmprofile.jpg" id="106" name="Google Shape;106;p20"/>
          <p:cNvPicPr preferRelativeResize="0"/>
          <p:nvPr/>
        </p:nvPicPr>
        <p:blipFill>
          <a:blip r:embed="rId3">
            <a:alphaModFix/>
          </a:blip>
          <a:stretch>
            <a:fillRect/>
          </a:stretch>
        </p:blipFill>
        <p:spPr>
          <a:xfrm>
            <a:off x="253075" y="52425"/>
            <a:ext cx="5003026" cy="6197749"/>
          </a:xfrm>
          <a:prstGeom prst="rect">
            <a:avLst/>
          </a:prstGeom>
          <a:noFill/>
          <a:ln>
            <a:noFill/>
          </a:ln>
        </p:spPr>
      </p:pic>
      <p:pic>
        <p:nvPicPr>
          <p:cNvPr id="107" name="Google Shape;107;p20"/>
          <p:cNvPicPr preferRelativeResize="0"/>
          <p:nvPr/>
        </p:nvPicPr>
        <p:blipFill>
          <a:blip r:embed="rId4">
            <a:alphaModFix/>
          </a:blip>
          <a:stretch>
            <a:fillRect/>
          </a:stretch>
        </p:blipFill>
        <p:spPr>
          <a:xfrm>
            <a:off x="6387000" y="355175"/>
            <a:ext cx="2174175" cy="5570049"/>
          </a:xfrm>
          <a:prstGeom prst="rect">
            <a:avLst/>
          </a:prstGeom>
          <a:noFill/>
          <a:ln>
            <a:noFill/>
          </a:ln>
        </p:spPr>
      </p:pic>
      <p:sp>
        <p:nvSpPr>
          <p:cNvPr id="108" name="Google Shape;108;p20"/>
          <p:cNvSpPr txBox="1"/>
          <p:nvPr/>
        </p:nvSpPr>
        <p:spPr>
          <a:xfrm>
            <a:off x="0" y="6092900"/>
            <a:ext cx="8185500" cy="54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http://www.theozonehole.com/atmosphere.htm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descr="This topic explains the inner layers of the earth's crust and how the earth looks like on both the inside and the outside.&#10;This is a product of Mexus Education Pvt. Ltd., an education innovations company based in Mumbai, India.&#10;http://www.mexuseducation.com, http://www.ikenstore.in" id="113" name="Google Shape;113;p21" title="Inside the Earth">
            <a:hlinkClick r:id="rId3"/>
          </p:cNvPr>
          <p:cNvPicPr preferRelativeResize="0"/>
          <p:nvPr/>
        </p:nvPicPr>
        <p:blipFill>
          <a:blip r:embed="rId4">
            <a:alphaModFix/>
          </a:blip>
          <a:stretch>
            <a:fillRect/>
          </a:stretch>
        </p:blipFill>
        <p:spPr>
          <a:xfrm>
            <a:off x="2901775" y="3128300"/>
            <a:ext cx="3492853" cy="2619625"/>
          </a:xfrm>
          <a:prstGeom prst="rect">
            <a:avLst/>
          </a:prstGeom>
          <a:noFill/>
          <a:ln>
            <a:noFill/>
          </a:ln>
        </p:spPr>
      </p:pic>
      <p:pic>
        <p:nvPicPr>
          <p:cNvPr descr="004 - The Atmosphere&#10;&#10;In this video Paul Andersen explains how the atmosphere surrounds the planet.  The state of the atmosphere is climate and is affected by unequal heating, the Coriolis Effect, and the ocean.  Convection cells and ENSO are discussed in detail.&#10;&#10;Do you speak another language?  Help me translate my videos:&#10;http://www.bozemanscience.com/translations/&#10;&#10;Music Attribution&#10;&#10;Intro &#10;Title: I4dsong_loop_main.wav&#10;Artist: CosmicD&#10;Link to sound: http://www.freesound.org/people/CosmicD/sounds/72556/&#10;Creative Commons Atribution License&#10;&#10;Outro&#10;Title: String Theory&#10;Artist: Herman Jolly&#10;http://sunsetvalley.bandcamp.com/track/string-theory&#10;&#10;All of the images are licensed under creative commons and public domain licensing:&#10;“Biome.” Wikipedia, the Free Encyclopedia, August 20, 2015. https://en.wikipedia.org/w/index.php?title=Biome&amp;oldid=677028948.&#10;Bjankuloski06en, Latitude_and_Longitude_of_the_Earth svg: Djexploderivative work: Македонски: Илустрација На Географската Ширина И Должина На Земјата., February 9, 2013. This file was derived from: Latitude and Longitude of the Earth.svg: https://commons.wikimedia.org/wiki/File:Latitude_and_Longitude_of_the_Earth_mk.svg.&#10;Brown Cone, n.d. https://openclipart.org/detail/82747/brown-cone.&#10;domain, Robert Simmon, NASA Minor modifications by Robert A. Rohde also released to the public. English: This Map Shows the Pattern of Thermohaline Circulation, March 29, 2008. NASA Earth Observatory. https://commons.wikimedia.org/wiki/File:Thermohaline_Circulation_2.png.&#10;“Earth - Free Shapes Icons.” Flaticon. Accessed August 29, 2015. www.flaticon.com/free-icon/earth_44386.&#10;en.wikipedia, National Weather Service JetStream Original uploader was Thegreatdr at. English: Cross Section of the Two Main Jet Streams, by Latitude, May 8, 2008. https://commons.wikimedia.org/wiki/File:Jetcrosssection.jpg.&#10;“Hadley Cell.” Wikipedia, the Free Encyclopedia, August 15, 2015. https://en.wikipedia.org/w/index.php?title=Hadley_cell&amp;oldid=676237171.&#10;Lilly, Florence. English:, February 28, 2013. http://www.public-domain-image.com/public-domain-images-pictures-free-stock-photos/nature-landscapes-public-domain-images-pictures/oceans-public-domain-images-pictures/ocean-water-surface.jpg. https://commons.wikimedia.org/wiki/File:Ocean_water_surface.jpg.&#10;“Mountain Summit - Free Nature Icons.” Flaticon. Accessed August 29, 2015. www.flaticon.com/free-icon/mountain-summit_27798.&#10;NOAA. NOAA Continental US Weather Forecast Map for Election Day 2012-18-8, [object HTMLTableCellElement]. http://www.wpc.ncep.noaa.gov/noaa/noaa.gif date 08-18-12. https://commons.wikimedia.org/wiki/File:USA_weather_forecast_2006-11-07.gif.&#10;“Ocean Current.” Wikipedia, the Free Encyclopedia, July 23, 2015. https://en.wikipedia.org/w/index.php?title=Ocean_current&amp;oldid=672659791.&#10;Olsen, Arctic light-Frank. English: Camera: Canon EOS 5D Mark III, September 1, 2013. Own work. https://commons.wikimedia.org/wiki/File:Aurora_and_sunset.jpg.&#10;Oyster, Fred the. English: ENSO/El Niño State., September 7, 2014. Own work. https://commons.wikimedia.org/wiki/File:ENSO_-_El_Ni%C3%B1o.svg.&#10;———. English: ENSO Normal State., September 7, 2014. Own work. https://commons.wikimedia.org/wiki/File:ENSO_-_normal.svg.&#10;“Ozone Depletion.” Wikipedia, the Free Encyclopedia, August 28, 2015. https://en.wikipedia.org/w/index.php?title=Ozone_depletion&amp;oldid=678301341.&#10;Tauʻolunga. English: The Earth at the Start of the 4 (astronomical) Seasons as Seen from the North and Ignoring the Atmosphere (no Clouds, No Twilight)., July 7, 2006. Own work. https://commons.wikimedia.org/wiki/File:North_season.jpg.&#10;“The Blue Marble.” Wikipedia, the Free Encyclopedia, July 26, 2015. https://en.wikipedia.org/w/index.php?title=The_Blue_Marble&amp;oldid=673203597." id="114" name="Google Shape;114;p21" title="The Atmosphere">
            <a:hlinkClick r:id="rId5"/>
          </p:cNvPr>
          <p:cNvPicPr preferRelativeResize="0"/>
          <p:nvPr/>
        </p:nvPicPr>
        <p:blipFill>
          <a:blip r:embed="rId6">
            <a:alphaModFix/>
          </a:blip>
          <a:stretch>
            <a:fillRect/>
          </a:stretch>
        </p:blipFill>
        <p:spPr>
          <a:xfrm>
            <a:off x="165200" y="62175"/>
            <a:ext cx="3492850" cy="2619631"/>
          </a:xfrm>
          <a:prstGeom prst="rect">
            <a:avLst/>
          </a:prstGeom>
          <a:noFill/>
          <a:ln>
            <a:noFill/>
          </a:ln>
        </p:spPr>
      </p:pic>
      <p:pic>
        <p:nvPicPr>
          <p:cNvPr descr="005 - Water Resources&#10;&#10;In this video Paul Andersen explains how water is unequally distributed around the globe through the hydrologic cycles.  Seawater is everywhere but is not useful without costly desalination.  Freshwater is divided between surface water and groundwater but must me stored and moved for domestic, industrial, and agricultural uses.  Subsidized low cost water has created a problem with water conservation but economic changes could help solve the problem.&#10;&#10;Do you speak another language?  Help me translate my videos:&#10;http://www.bozemanscience.com/translations/&#10;&#10;Music Attribution&#10;&#10;Intro &#10;Title: I4dsong_loop_main.wav&#10;Artist: CosmicD&#10;Link to sound: http://www.freesound.org/people/CosmicD/sounds/72556/&#10;Creative Commons Atribution License&#10;&#10;Outro&#10;Title: String Theory&#10;Artist: Herman Jolly&#10;http://sunsetvalley.bandcamp.com/track/string-theory&#10;&#10;All of the images are licensed under creative commons and public domain licensing:&#10;“Center Pivot Irrigation.” Wikipedia, the Free Encyclopedia, August 20, 2015. https://en.wikipedia.org/w/index.php?title=Center_pivot_irrigation&amp;oldid=677028017.&#10;“Desalination.” Wikipedia, the Free Encyclopedia, September 4, 2015. https://en.wikipedia.org/w/index.php?title=Desalination&amp;oldid=679383711.&#10;File:LevelBasinFloodIrrigation.JPG, n.d. https://commons.wikimedia.org/wiki/File:LevelBasinFloodIrrigation.JPG.&#10;Hillewaert, Hans. English: Aquifer (vectorized), May 25, 2007. en:Image:Schematic aquifer xsection usgs cir1186.png. https://commons.wikimedia.org/wiki/File:Aquifer_en.svg.&#10;Ikluft. Aerial Photo of the California Aqueduct at the Interstate 205 Crossing, Just East of Interstate 580 Junction., September 11, 2007. Own work. https://commons.wikimedia.org/wiki/File:Kluft-Photo-Aerial-I205-California-Aqueduct-Img_0038.jpg.&#10;Kbh3rd. English: Map of Water-Level Changes in the High Plains/Ogallala Aquifer in Parts of Colorado, Kansas, Nebraska, New Mexico, Oklahoma, South Dakota, Texas, and Wyoming, 1980 to 1995., February 27, 2009. Own work. https://commons.wikimedia.org/wiki/File:Ogallala_changes_1980-1995.svg.&#10;moyogo, Water_Cycle_-_blank svg: *Wasserkreislauf png: de:Benutzer:Jooooderivative work: Water Cycle, SVG from Wasserkreislauf.png, November 13, 2011. Water_Cycle_-_blank.svg. https://commons.wikimedia.org/wiki/File:Water_Cycle-en.png.&#10;NCDC/NOAA, Michael Brewer. English: Status of Drought in California, October 21, 2014., October 23, 2014. http://droughtmonitor.unl.edu/MapsAndData/MapArchive.aspx. https://commons.wikimedia.org/wiki/File:California_Drought_Status_Oct_21_2014.png.&#10;“Ogallala Aquifer.” Wikipedia, the Free Encyclopedia, July 20, 2015. https://en.wikipedia.org/w/index.php?title=Ogallala_Aquifer&amp;oldid=672198863.&#10;Plumbago. English: Annual Mean Sea Surface Salinity from the World Ocean Atlas 2009., December 5, 2012. Own work. https://commons.wikimedia.org/wiki/File:WOA09_sea-surf_SAL_AYool.png.&#10;Rehman, Source file: Le Grand PortageDerivative work: English: The Three Gorges Dam on the Yangtze River, China., September 20, 2009. File:Three_Gorges_Dam,_Yangtze_River,_China.jpg. https://commons.wikimedia.org/wiki/File:ThreeGorgesDam-China2009.jpg.&#10;Service, Photo by Jeff Vanuga, USDA Natural Resources Conservation. Level Furrow Irrigation on a Lettuce Field in Yuma, Az., October 4, 2011. USDA NRCS Photo Gallery: NRCSAZ02006.tif. https://commons.wikimedia.org/wiki/File:NRCSAZ02006_-_Arizona_(295)(NRCS_Photo_Gallery).tif.&#10;Station, Castle Lake Limnological Research. Castle Lake, California, January 14, 2008. [1]. https://commons.wikimedia.org/wiki/File:Castlelake_1.jpg.&#10;Tomia. Hydroelectric Dam, December 30, 2007. Own work. https://commons.wikimedia.org/wiki/File:Hydroelectric_dam.svg.&#10;USGS. English: Graph of the Locations of Water on Earth, [object HTMLTableCellElement]. http://ga.water.usgs.gov/edu/waterdistribution.html - traced and redrawn from File:Earth’s water distribution.gif. https://commons.wikimedia.org/wiki/File:Earth%27s_water_distribution.svg.&#10;version, Original uploader was Sagredo at en wikipedia Later. English: These Images Show the Yangtze River in the Vicinity of the Three Gorges Dam, September 29, 2007. Transferred from en.wikipedia; transferred to Commons by User:Rehman using CommonsHelper. https://commons.wikimedia.org/wiki/File:ThreeGorgesDam-Landsat7.jpg.&#10;“WaterGAP.” Wikipedia, the Free Encyclopedia, April 22, 2014. https://en.wikipedia.org/w/index.php?title=WaterGAP&amp;oldid=605287609.&#10;“Water in California.” Wikipedia, the Free Encyclopedia, August 31, 2015. https://en.wikipedia.org/w/index.php?title=Water_in_California&amp;oldid=678801793." id="115" name="Google Shape;115;p21" title="Water Resources">
            <a:hlinkClick r:id="rId7"/>
          </p:cNvPr>
          <p:cNvPicPr preferRelativeResize="0"/>
          <p:nvPr/>
        </p:nvPicPr>
        <p:blipFill>
          <a:blip r:embed="rId8">
            <a:alphaModFix/>
          </a:blip>
          <a:stretch>
            <a:fillRect/>
          </a:stretch>
        </p:blipFill>
        <p:spPr>
          <a:xfrm>
            <a:off x="5560425" y="62175"/>
            <a:ext cx="3492850" cy="2619625"/>
          </a:xfrm>
          <a:prstGeom prst="rect">
            <a:avLst/>
          </a:prstGeom>
          <a:noFill/>
          <a:ln>
            <a:noFill/>
          </a:ln>
        </p:spPr>
      </p:pic>
      <p:sp>
        <p:nvSpPr>
          <p:cNvPr id="116" name="Google Shape;116;p21"/>
          <p:cNvSpPr txBox="1"/>
          <p:nvPr/>
        </p:nvSpPr>
        <p:spPr>
          <a:xfrm>
            <a:off x="0" y="2633075"/>
            <a:ext cx="42411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u="sng">
                <a:solidFill>
                  <a:schemeClr val="hlink"/>
                </a:solidFill>
                <a:hlinkClick r:id="rId9"/>
              </a:rPr>
              <a:t>The Atmosphere</a:t>
            </a:r>
            <a:r>
              <a:rPr b="1" lang="en" sz="2400"/>
              <a:t> (12.53min)</a:t>
            </a:r>
            <a:endParaRPr b="1" sz="2400"/>
          </a:p>
        </p:txBody>
      </p:sp>
      <p:sp>
        <p:nvSpPr>
          <p:cNvPr id="117" name="Google Shape;117;p21"/>
          <p:cNvSpPr txBox="1"/>
          <p:nvPr/>
        </p:nvSpPr>
        <p:spPr>
          <a:xfrm>
            <a:off x="4769850" y="2633075"/>
            <a:ext cx="4323000" cy="60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u="sng">
                <a:solidFill>
                  <a:schemeClr val="hlink"/>
                </a:solidFill>
                <a:hlinkClick r:id="rId10"/>
              </a:rPr>
              <a:t>Water Resources</a:t>
            </a:r>
            <a:r>
              <a:rPr b="1" lang="en" sz="2400"/>
              <a:t> (11.38min)</a:t>
            </a:r>
            <a:endParaRPr b="1" sz="2400"/>
          </a:p>
        </p:txBody>
      </p:sp>
      <p:sp>
        <p:nvSpPr>
          <p:cNvPr id="118" name="Google Shape;118;p21"/>
          <p:cNvSpPr txBox="1"/>
          <p:nvPr/>
        </p:nvSpPr>
        <p:spPr>
          <a:xfrm>
            <a:off x="6519175" y="4164825"/>
            <a:ext cx="2534100" cy="8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u="sng">
                <a:solidFill>
                  <a:schemeClr val="hlink"/>
                </a:solidFill>
                <a:hlinkClick r:id="rId11"/>
              </a:rPr>
              <a:t>Inside the Earth</a:t>
            </a:r>
            <a:r>
              <a:rPr b="1" lang="en" sz="2400"/>
              <a:t> (5.05min)</a:t>
            </a:r>
            <a:endParaRPr b="1" sz="2400"/>
          </a:p>
        </p:txBody>
      </p:sp>
      <p:sp>
        <p:nvSpPr>
          <p:cNvPr id="119" name="Google Shape;119;p21"/>
          <p:cNvSpPr txBox="1"/>
          <p:nvPr/>
        </p:nvSpPr>
        <p:spPr>
          <a:xfrm>
            <a:off x="0" y="5903075"/>
            <a:ext cx="9105600" cy="73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387E"/>
              </a:buClr>
              <a:buFont typeface="Trebuchet MS"/>
              <a:buNone/>
            </a:pPr>
            <a:r>
              <a:rPr b="0" i="0" lang="en" sz="1000" u="none" cap="none" strike="noStrike">
                <a:solidFill>
                  <a:srgbClr val="00387E"/>
                </a:solidFill>
                <a:latin typeface="Trebuchet MS"/>
                <a:ea typeface="Trebuchet MS"/>
                <a:cs typeface="Trebuchet MS"/>
                <a:sym typeface="Trebuchet MS"/>
              </a:rPr>
              <a:t>Credit:</a:t>
            </a:r>
            <a:r>
              <a:rPr lang="en" sz="1000">
                <a:solidFill>
                  <a:srgbClr val="00387E"/>
                </a:solidFill>
                <a:latin typeface="Trebuchet MS"/>
                <a:ea typeface="Trebuchet MS"/>
                <a:cs typeface="Trebuchet MS"/>
                <a:sym typeface="Trebuchet MS"/>
              </a:rPr>
              <a:t>MT Paul, Bozeman Science, The Atmosphere. Source</a:t>
            </a:r>
            <a:r>
              <a:rPr lang="en" sz="1500">
                <a:solidFill>
                  <a:srgbClr val="00387E"/>
                </a:solidFill>
                <a:latin typeface="Trebuchet MS"/>
                <a:ea typeface="Trebuchet MS"/>
                <a:cs typeface="Trebuchet MS"/>
                <a:sym typeface="Trebuchet MS"/>
              </a:rPr>
              <a:t> </a:t>
            </a:r>
            <a:r>
              <a:rPr lang="en" sz="1000" u="sng">
                <a:solidFill>
                  <a:srgbClr val="6611CC"/>
                </a:solidFill>
                <a:hlinkClick r:id="rId12"/>
              </a:rPr>
              <a:t>https://youtu.be/6LkmD6B2nc</a:t>
            </a:r>
            <a:endParaRPr sz="1000">
              <a:solidFill>
                <a:srgbClr val="00387E"/>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387E"/>
              </a:buClr>
              <a:buFont typeface="Trebuchet MS"/>
              <a:buNone/>
            </a:pPr>
            <a:r>
              <a:rPr lang="en" sz="1000">
                <a:solidFill>
                  <a:srgbClr val="00387E"/>
                </a:solidFill>
                <a:latin typeface="Trebuchet MS"/>
                <a:ea typeface="Trebuchet MS"/>
                <a:cs typeface="Trebuchet MS"/>
                <a:sym typeface="Trebuchet MS"/>
              </a:rPr>
              <a:t>Credit:MT Paul, Bozeman Science, Water Resources. Source</a:t>
            </a:r>
            <a:r>
              <a:rPr lang="en" sz="1500">
                <a:solidFill>
                  <a:srgbClr val="00387E"/>
                </a:solidFill>
                <a:latin typeface="Trebuchet MS"/>
                <a:ea typeface="Trebuchet MS"/>
                <a:cs typeface="Trebuchet MS"/>
                <a:sym typeface="Trebuchet MS"/>
              </a:rPr>
              <a:t> </a:t>
            </a:r>
            <a:r>
              <a:rPr lang="en" sz="1000" u="sng">
                <a:solidFill>
                  <a:srgbClr val="6611CC"/>
                </a:solidFill>
                <a:hlinkClick r:id="rId13"/>
              </a:rPr>
              <a:t>https://youtu.be/IDAj5T1ST7o</a:t>
            </a:r>
            <a:endParaRPr sz="1000">
              <a:solidFill>
                <a:srgbClr val="00387E"/>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387E"/>
              </a:buClr>
              <a:buFont typeface="Trebuchet MS"/>
              <a:buNone/>
            </a:pPr>
            <a:r>
              <a:rPr lang="en" sz="1000">
                <a:solidFill>
                  <a:srgbClr val="00387E"/>
                </a:solidFill>
                <a:latin typeface="Trebuchet MS"/>
                <a:ea typeface="Trebuchet MS"/>
                <a:cs typeface="Trebuchet MS"/>
                <a:sym typeface="Trebuchet MS"/>
              </a:rPr>
              <a:t>Credit:Mexus</a:t>
            </a:r>
            <a:r>
              <a:rPr lang="en" sz="1000">
                <a:solidFill>
                  <a:srgbClr val="666666"/>
                </a:solidFill>
              </a:rPr>
              <a:t> </a:t>
            </a:r>
            <a:r>
              <a:rPr lang="en" sz="1000">
                <a:solidFill>
                  <a:srgbClr val="00387E"/>
                </a:solidFill>
                <a:latin typeface="Trebuchet MS"/>
                <a:ea typeface="Trebuchet MS"/>
                <a:cs typeface="Trebuchet MS"/>
                <a:sym typeface="Trebuchet MS"/>
              </a:rPr>
              <a:t>Education Pvt.Ltd, Inside the Earth. Source</a:t>
            </a:r>
            <a:r>
              <a:rPr lang="en" sz="1000">
                <a:solidFill>
                  <a:srgbClr val="666666"/>
                </a:solidFill>
              </a:rPr>
              <a:t>  </a:t>
            </a:r>
            <a:r>
              <a:rPr lang="en" sz="1000" u="sng">
                <a:solidFill>
                  <a:srgbClr val="6611CC"/>
                </a:solidFill>
                <a:hlinkClick r:id="rId14"/>
              </a:rPr>
              <a:t>https://youtu.be/N9ncfAsmiSg</a:t>
            </a:r>
            <a:r>
              <a:rPr lang="en" sz="1000">
                <a:solidFill>
                  <a:srgbClr val="666666"/>
                </a:solidFill>
              </a:rPr>
              <a:t>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